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58" r:id="rId7"/>
    <p:sldId id="259" r:id="rId8"/>
    <p:sldId id="278" r:id="rId9"/>
    <p:sldId id="263" r:id="rId10"/>
    <p:sldId id="265" r:id="rId11"/>
    <p:sldId id="291" r:id="rId12"/>
    <p:sldId id="295" r:id="rId13"/>
    <p:sldId id="287" r:id="rId14"/>
    <p:sldId id="276" r:id="rId15"/>
    <p:sldId id="284" r:id="rId16"/>
    <p:sldId id="290" r:id="rId17"/>
    <p:sldId id="288" r:id="rId18"/>
    <p:sldId id="294" r:id="rId19"/>
    <p:sldId id="285" r:id="rId20"/>
    <p:sldId id="286" r:id="rId21"/>
    <p:sldId id="271" r:id="rId22"/>
    <p:sldId id="274" r:id="rId23"/>
    <p:sldId id="270" r:id="rId24"/>
    <p:sldId id="292" r:id="rId25"/>
    <p:sldId id="275" r:id="rId26"/>
    <p:sldId id="280" r:id="rId27"/>
    <p:sldId id="289" r:id="rId2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2333C-D7FD-3832-FA45-204EFCFE4648}" v="14" dt="2024-05-02T08:11:05.582"/>
    <p1510:client id="{113BC65E-28D1-6A94-F52F-FB50F51615E5}" v="66" dt="2024-05-02T07:17:49.776"/>
    <p1510:client id="{45752A0E-8F2D-F6E8-9D4F-5E736CD609C8}" v="1719" dt="2024-05-01T20:38:07.989"/>
    <p1510:client id="{53D2C1BC-40B9-17CA-8F2C-21A5E422A58E}" v="2" dt="2024-05-02T12:25:43.031"/>
    <p1510:client id="{7C518A27-36C5-C5FF-9E1C-4CD77700F8E6}" v="143" dt="2024-05-02T14:31:27.119"/>
    <p1510:client id="{8431264E-0E64-0F7C-3CFE-23561BDA20D3}" v="1" dt="2024-05-02T16:31:59.225"/>
    <p1510:client id="{93458F0D-5D0E-45B6-9412-F6D1FF06609B}" v="4178" dt="2024-05-02T20:34:57.674"/>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96"/>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6417F6-8B5B-42F4-8AF0-0BCBC1E23D82}" type="datetime1">
              <a:rPr lang="en-GB" smtClean="0"/>
              <a:t>02/05/2024</a:t>
            </a:fld>
            <a:endParaRPr lang="en-GB"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en-GB" smtClean="0"/>
              <a:t>‹#›</a:t>
            </a:fld>
            <a:endParaRPr lang="en-GB"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B9D4A-BB35-4BC8-9F7C-2FFFAAC30736}" type="datetime1">
              <a:rPr lang="en-GB" smtClean="0"/>
              <a:pPr/>
              <a:t>02/05/2024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en-GB" noProof="0" smtClean="0"/>
              <a:t>‹#›</a:t>
            </a:fld>
            <a:endParaRPr lang="en-GB" noProof="0"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a:t>
            </a:fld>
            <a:endParaRPr lang="en-GB" dirty="0"/>
          </a:p>
        </p:txBody>
      </p:sp>
    </p:spTree>
    <p:extLst>
      <p:ext uri="{BB962C8B-B14F-4D97-AF65-F5344CB8AC3E}">
        <p14:creationId xmlns:p14="http://schemas.microsoft.com/office/powerpoint/2010/main" val="300315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10</a:t>
            </a:fld>
            <a:endParaRPr lang="en-GB" dirty="0"/>
          </a:p>
        </p:txBody>
      </p:sp>
    </p:spTree>
    <p:extLst>
      <p:ext uri="{BB962C8B-B14F-4D97-AF65-F5344CB8AC3E}">
        <p14:creationId xmlns:p14="http://schemas.microsoft.com/office/powerpoint/2010/main" val="3754993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5071D96E-4CA2-485E-9EE5-CEB7143ACC3B}" type="slidenum">
              <a:rPr lang="en-GB" smtClean="0"/>
              <a:t>11</a:t>
            </a:fld>
            <a:endParaRPr lang="en-GB" dirty="0"/>
          </a:p>
        </p:txBody>
      </p:sp>
    </p:spTree>
    <p:extLst>
      <p:ext uri="{BB962C8B-B14F-4D97-AF65-F5344CB8AC3E}">
        <p14:creationId xmlns:p14="http://schemas.microsoft.com/office/powerpoint/2010/main" val="3787011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13</a:t>
            </a:fld>
            <a:endParaRPr lang="en-GB" dirty="0"/>
          </a:p>
        </p:txBody>
      </p:sp>
    </p:spTree>
    <p:extLst>
      <p:ext uri="{BB962C8B-B14F-4D97-AF65-F5344CB8AC3E}">
        <p14:creationId xmlns:p14="http://schemas.microsoft.com/office/powerpoint/2010/main" val="3460868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14</a:t>
            </a:fld>
            <a:endParaRPr lang="en-GB" dirty="0"/>
          </a:p>
        </p:txBody>
      </p:sp>
    </p:spTree>
    <p:extLst>
      <p:ext uri="{BB962C8B-B14F-4D97-AF65-F5344CB8AC3E}">
        <p14:creationId xmlns:p14="http://schemas.microsoft.com/office/powerpoint/2010/main" val="128852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16</a:t>
            </a:fld>
            <a:endParaRPr lang="en-GB" dirty="0"/>
          </a:p>
        </p:txBody>
      </p:sp>
    </p:spTree>
    <p:extLst>
      <p:ext uri="{BB962C8B-B14F-4D97-AF65-F5344CB8AC3E}">
        <p14:creationId xmlns:p14="http://schemas.microsoft.com/office/powerpoint/2010/main" val="2584570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17</a:t>
            </a:fld>
            <a:endParaRPr lang="en-GB" dirty="0"/>
          </a:p>
        </p:txBody>
      </p:sp>
    </p:spTree>
    <p:extLst>
      <p:ext uri="{BB962C8B-B14F-4D97-AF65-F5344CB8AC3E}">
        <p14:creationId xmlns:p14="http://schemas.microsoft.com/office/powerpoint/2010/main" val="820538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18</a:t>
            </a:fld>
            <a:endParaRPr lang="en-GB" dirty="0"/>
          </a:p>
        </p:txBody>
      </p:sp>
    </p:spTree>
    <p:extLst>
      <p:ext uri="{BB962C8B-B14F-4D97-AF65-F5344CB8AC3E}">
        <p14:creationId xmlns:p14="http://schemas.microsoft.com/office/powerpoint/2010/main" val="3378859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19</a:t>
            </a:fld>
            <a:endParaRPr lang="en-GB" dirty="0"/>
          </a:p>
        </p:txBody>
      </p:sp>
    </p:spTree>
    <p:extLst>
      <p:ext uri="{BB962C8B-B14F-4D97-AF65-F5344CB8AC3E}">
        <p14:creationId xmlns:p14="http://schemas.microsoft.com/office/powerpoint/2010/main" val="1645400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20</a:t>
            </a:fld>
            <a:endParaRPr lang="en-GB" dirty="0"/>
          </a:p>
        </p:txBody>
      </p:sp>
    </p:spTree>
    <p:extLst>
      <p:ext uri="{BB962C8B-B14F-4D97-AF65-F5344CB8AC3E}">
        <p14:creationId xmlns:p14="http://schemas.microsoft.com/office/powerpoint/2010/main" val="3770337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21</a:t>
            </a:fld>
            <a:endParaRPr lang="en-GB" dirty="0"/>
          </a:p>
        </p:txBody>
      </p:sp>
    </p:spTree>
    <p:extLst>
      <p:ext uri="{BB962C8B-B14F-4D97-AF65-F5344CB8AC3E}">
        <p14:creationId xmlns:p14="http://schemas.microsoft.com/office/powerpoint/2010/main" val="272456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2</a:t>
            </a:fld>
            <a:endParaRPr lang="en-GB" dirty="0"/>
          </a:p>
        </p:txBody>
      </p:sp>
    </p:spTree>
    <p:extLst>
      <p:ext uri="{BB962C8B-B14F-4D97-AF65-F5344CB8AC3E}">
        <p14:creationId xmlns:p14="http://schemas.microsoft.com/office/powerpoint/2010/main" val="3257782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22</a:t>
            </a:fld>
            <a:endParaRPr lang="en-GB" dirty="0"/>
          </a:p>
        </p:txBody>
      </p:sp>
    </p:spTree>
    <p:extLst>
      <p:ext uri="{BB962C8B-B14F-4D97-AF65-F5344CB8AC3E}">
        <p14:creationId xmlns:p14="http://schemas.microsoft.com/office/powerpoint/2010/main" val="302262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3</a:t>
            </a:fld>
            <a:endParaRPr lang="en-GB" dirty="0"/>
          </a:p>
        </p:txBody>
      </p:sp>
    </p:spTree>
    <p:extLst>
      <p:ext uri="{BB962C8B-B14F-4D97-AF65-F5344CB8AC3E}">
        <p14:creationId xmlns:p14="http://schemas.microsoft.com/office/powerpoint/2010/main" val="3431722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4</a:t>
            </a:fld>
            <a:endParaRPr lang="en-GB" dirty="0"/>
          </a:p>
        </p:txBody>
      </p:sp>
    </p:spTree>
    <p:extLst>
      <p:ext uri="{BB962C8B-B14F-4D97-AF65-F5344CB8AC3E}">
        <p14:creationId xmlns:p14="http://schemas.microsoft.com/office/powerpoint/2010/main" val="238987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5</a:t>
            </a:fld>
            <a:endParaRPr lang="en-GB" dirty="0"/>
          </a:p>
        </p:txBody>
      </p:sp>
    </p:spTree>
    <p:extLst>
      <p:ext uri="{BB962C8B-B14F-4D97-AF65-F5344CB8AC3E}">
        <p14:creationId xmlns:p14="http://schemas.microsoft.com/office/powerpoint/2010/main" val="571682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6</a:t>
            </a:fld>
            <a:endParaRPr lang="en-GB" dirty="0"/>
          </a:p>
        </p:txBody>
      </p:sp>
    </p:spTree>
    <p:extLst>
      <p:ext uri="{BB962C8B-B14F-4D97-AF65-F5344CB8AC3E}">
        <p14:creationId xmlns:p14="http://schemas.microsoft.com/office/powerpoint/2010/main" val="2815940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7</a:t>
            </a:fld>
            <a:endParaRPr lang="en-GB" dirty="0"/>
          </a:p>
        </p:txBody>
      </p:sp>
    </p:spTree>
    <p:extLst>
      <p:ext uri="{BB962C8B-B14F-4D97-AF65-F5344CB8AC3E}">
        <p14:creationId xmlns:p14="http://schemas.microsoft.com/office/powerpoint/2010/main" val="1159667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8</a:t>
            </a:fld>
            <a:endParaRPr lang="en-GB" dirty="0"/>
          </a:p>
        </p:txBody>
      </p:sp>
    </p:spTree>
    <p:extLst>
      <p:ext uri="{BB962C8B-B14F-4D97-AF65-F5344CB8AC3E}">
        <p14:creationId xmlns:p14="http://schemas.microsoft.com/office/powerpoint/2010/main" val="2205738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9</a:t>
            </a:fld>
            <a:endParaRPr lang="en-GB" dirty="0"/>
          </a:p>
        </p:txBody>
      </p:sp>
    </p:spTree>
    <p:extLst>
      <p:ext uri="{BB962C8B-B14F-4D97-AF65-F5344CB8AC3E}">
        <p14:creationId xmlns:p14="http://schemas.microsoft.com/office/powerpoint/2010/main" val="3352799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n-GB" noProof="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n-GB" noProof="0"/>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en-GB" noProof="0"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n-GB" noProof="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en-GB" noProof="0" smtClean="0"/>
              <a:pPr rtl="0"/>
              <a:t>‹#›</a:t>
            </a:fld>
            <a:endParaRPr lang="en-GB" noProof="0"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rtl="0"/>
            <a:r>
              <a:rPr lang="en-GB" noProof="0"/>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cap="all" spc="200" baseline="0">
                <a:solidFill>
                  <a:schemeClr val="bg1"/>
                </a:solidFill>
                <a:latin typeface="+mj-lt"/>
              </a:defRPr>
            </a:lvl1pPr>
          </a:lstStyle>
          <a:p>
            <a:pPr lvl="0" rtl="0"/>
            <a:r>
              <a:rPr lang="en-GB" noProof="0"/>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cap="all" spc="200" baseline="0">
                <a:solidFill>
                  <a:schemeClr val="accent4"/>
                </a:solidFill>
                <a:latin typeface="+mj-lt"/>
              </a:defRPr>
            </a:lvl1pPr>
          </a:lstStyle>
          <a:p>
            <a:pPr lvl="0" rtl="0"/>
            <a:r>
              <a:rPr lang="en-GB" noProof="0"/>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en-GB" noProof="0" smtClean="0"/>
              <a:pPr rtl="0"/>
              <a:t>‹#›</a:t>
            </a:fld>
            <a:endParaRPr lang="en-GB" noProof="0"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en-GB" noProof="0" smtClean="0"/>
              <a:pPr rtl="0"/>
              <a:t>‹#›</a:t>
            </a:fld>
            <a:endParaRPr lang="en-GB" noProof="0"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en-GB" noProof="0" smtClean="0"/>
              <a:pPr rtl="0"/>
              <a:t>‹#›</a:t>
            </a:fld>
            <a:endParaRPr lang="en-GB" noProof="0"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n-GB" noProof="0"/>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n-GB" noProof="0"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en-GB" noProof="0"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en-GB" noProof="0" smtClean="0"/>
              <a:pPr rtl="0"/>
              <a:t>‹#›</a:t>
            </a:fld>
            <a:endParaRPr lang="en-GB" noProof="0"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en-GB" noProof="0" smtClean="0"/>
              <a:pPr rtl="0"/>
              <a:t>‹#›</a:t>
            </a:fld>
            <a:endParaRPr lang="en-GB" noProof="0"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en-GB" noProof="0" smtClean="0"/>
              <a:pPr rtl="0"/>
              <a:t>‹#›</a:t>
            </a:fld>
            <a:endParaRPr lang="en-GB" noProof="0"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en-GB" noProof="0" smtClean="0"/>
              <a:pPr rtl="0"/>
              <a:t>‹#›</a:t>
            </a:fld>
            <a:endParaRPr lang="en-GB" noProof="0"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rtl="0"/>
            <a:r>
              <a:rPr lang="en-GB" noProof="0"/>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rtl="0"/>
            <a:r>
              <a:rPr lang="en-GB" noProof="0"/>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rtl="0"/>
            <a:r>
              <a:rPr lang="en-GB" noProof="0"/>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5"/>
                </a:solidFill>
                <a:latin typeface="+mj-lt"/>
              </a:defRPr>
            </a:lvl1pPr>
          </a:lstStyle>
          <a:p>
            <a:pPr lvl="0" rtl="0"/>
            <a:r>
              <a:rPr lang="en-GB" noProof="0"/>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rtl="0"/>
            <a:r>
              <a:rPr lang="en-GB" noProof="0"/>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rtl="0"/>
            <a:r>
              <a:rPr lang="en-GB" noProof="0"/>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n-GB" noProof="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n-GB" noProof="0"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en-GB" noProof="0" smtClean="0"/>
              <a:pPr rtl="0"/>
              <a:t>‹#›</a:t>
            </a:fld>
            <a:endParaRPr lang="en-GB" noProof="0"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n-GB" noProof="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n-GB" noProof="0"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en-GB" noProof="0" smtClean="0"/>
              <a:pPr rtl="0"/>
              <a:t>‹#›</a:t>
            </a:fld>
            <a:endParaRPr lang="en-GB" noProof="0"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n-GB" noProof="0"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en-GB" noProof="0"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en-GB" noProof="0"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n-GB" noProof="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n-GB" noProof="0" dirty="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n-GB" noProof="0" dirty="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n-GB" noProof="0" dirty="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n-GB" noProof="0" dirty="0"/>
              <a:t>Click icon to add picture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n-GB" noProof="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n-GB" noProof="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n-GB" noProof="0" smtClean="0"/>
              <a:pPr rtl="0"/>
              <a:t>‹#›</a:t>
            </a:fld>
            <a:endParaRPr lang="en-GB" noProof="0"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hyperlink" Target="https://www.youtube.com/watch?v=uW-e1_3w9u8"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8" Type="http://schemas.openxmlformats.org/officeDocument/2006/relationships/hyperlink" Target="https://intuji.com/the-metaverse-the-tech-behind-series/" TargetMode="External"/><Relationship Id="rId13" Type="http://schemas.openxmlformats.org/officeDocument/2006/relationships/hyperlink" Target="https://in.pinterest.com/pin/vision-of-the-metaverse_169_ms-powerpoint--1146447648873015145/" TargetMode="External"/><Relationship Id="rId3" Type="http://schemas.openxmlformats.org/officeDocument/2006/relationships/hyperlink" Target="https://soldevelo.com/blog/is-agile-always-the-best-solution-for-software-development-projects/" TargetMode="External"/><Relationship Id="rId7" Type="http://schemas.openxmlformats.org/officeDocument/2006/relationships/hyperlink" Target="https://www.searchenginejournal.com/metaverse/484803/" TargetMode="External"/><Relationship Id="rId12" Type="http://schemas.openxmlformats.org/officeDocument/2006/relationships/hyperlink" Target="https://medium.com/analytics-vidhya/sentiment-analysis-building-from-the-ground-up-e12e9195fac4" TargetMode="External"/><Relationship Id="rId2" Type="http://schemas.openxmlformats.org/officeDocument/2006/relationships/hyperlink" Target="https://www.datascience-pm.com/crisp-dm-2/" TargetMode="External"/><Relationship Id="rId1" Type="http://schemas.openxmlformats.org/officeDocument/2006/relationships/slideLayout" Target="../slideLayouts/slideLayout21.xml"/><Relationship Id="rId6" Type="http://schemas.openxmlformats.org/officeDocument/2006/relationships/hyperlink" Target="https://create.microsoft.com/en-us/template/tech-pitch-deck-a78aa185-0dd3-40b1-afe5-a7e4ced62287" TargetMode="External"/><Relationship Id="rId11" Type="http://schemas.openxmlformats.org/officeDocument/2006/relationships/hyperlink" Target="https://hyperspace.mv/exploring-how-the-metaverse-will-affect-business-in-the-u-s/" TargetMode="External"/><Relationship Id="rId5" Type="http://schemas.openxmlformats.org/officeDocument/2006/relationships/hyperlink" Target="https://www.mdpi.com/2673-8392/2/1/31" TargetMode="External"/><Relationship Id="rId15" Type="http://schemas.openxmlformats.org/officeDocument/2006/relationships/hyperlink" Target="https://www.quora.com/Do-you-agree-that-we-need-a-Metaverse/answer/Prince-Kaushik-27?ch=10&amp;oid=306307523&amp;share=3f2e91d1&amp;srid=3ngHem&amp;target_type=answer" TargetMode="External"/><Relationship Id="rId10" Type="http://schemas.openxmlformats.org/officeDocument/2006/relationships/hyperlink" Target="https://mauconline.net/the-metaverse-and-its-implications-for-digital-marketing/" TargetMode="External"/><Relationship Id="rId4" Type="http://schemas.openxmlformats.org/officeDocument/2006/relationships/hyperlink" Target="https://tangoeye.ai/" TargetMode="External"/><Relationship Id="rId9" Type="http://schemas.openxmlformats.org/officeDocument/2006/relationships/hyperlink" Target="https://bernardmarr.com/how-will-the-metaverse-really-affect-business/" TargetMode="External"/><Relationship Id="rId14" Type="http://schemas.openxmlformats.org/officeDocument/2006/relationships/hyperlink" Target="https://www.quora.com/Do-you-agree-that-we-need-a-Metaverse/answer/Akshit-Chandra-5?ch=10&amp;oid=298963937&amp;share=1f410295&amp;srid=3ngHem&amp;target_type=answer"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1154666" y="581152"/>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754760" y="1002891"/>
            <a:ext cx="5437239" cy="1897625"/>
          </a:xfrm>
        </p:spPr>
        <p:txBody>
          <a:bodyPr rtlCol="0" anchor="t"/>
          <a:lstStyle/>
          <a:p>
            <a:pPr rtl="0">
              <a:lnSpc>
                <a:spcPct val="100000"/>
              </a:lnSpc>
            </a:pPr>
            <a:r>
              <a:rPr lang="en-GB" sz="2800" dirty="0"/>
              <a:t>Tango eye:</a:t>
            </a:r>
            <a:br>
              <a:rPr lang="en-GB" sz="2800" dirty="0"/>
            </a:br>
            <a:r>
              <a:rPr lang="en-GB" sz="2800" dirty="0"/>
              <a:t>Growth in the</a:t>
            </a:r>
            <a:br>
              <a:rPr lang="en-GB" sz="2800" dirty="0"/>
            </a:br>
            <a:r>
              <a:rPr lang="en-GB" sz="2800" dirty="0"/>
              <a:t>metaverse</a:t>
            </a:r>
          </a:p>
        </p:txBody>
      </p:sp>
      <p:sp>
        <p:nvSpPr>
          <p:cNvPr id="3" name="TextBox 2">
            <a:extLst>
              <a:ext uri="{FF2B5EF4-FFF2-40B4-BE49-F238E27FC236}">
                <a16:creationId xmlns:a16="http://schemas.microsoft.com/office/drawing/2014/main" id="{F598FFA3-025E-1918-02DB-377F0F75F642}"/>
              </a:ext>
            </a:extLst>
          </p:cNvPr>
          <p:cNvSpPr txBox="1"/>
          <p:nvPr/>
        </p:nvSpPr>
        <p:spPr>
          <a:xfrm>
            <a:off x="1154665" y="6030627"/>
            <a:ext cx="6825035" cy="246221"/>
          </a:xfrm>
          <a:prstGeom prst="rect">
            <a:avLst/>
          </a:prstGeom>
          <a:noFill/>
        </p:spPr>
        <p:txBody>
          <a:bodyPr wrap="square">
            <a:spAutoFit/>
          </a:bodyPr>
          <a:lstStyle/>
          <a:p>
            <a:pPr algn="ctr"/>
            <a:r>
              <a:rPr lang="en-GB" sz="1000" dirty="0">
                <a:solidFill>
                  <a:schemeClr val="bg1"/>
                </a:solidFill>
              </a:rPr>
              <a:t>(Microsoft, 2019) Tech Pitch Deck</a:t>
            </a:r>
          </a:p>
        </p:txBody>
      </p:sp>
    </p:spTree>
    <p:extLst>
      <p:ext uri="{BB962C8B-B14F-4D97-AF65-F5344CB8AC3E}">
        <p14:creationId xmlns:p14="http://schemas.microsoft.com/office/powerpoint/2010/main" val="188383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750"/>
                                        <p:tgtEl>
                                          <p:spTgt spid="7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anim calcmode="lin" valueType="num">
                                      <p:cBhvr>
                                        <p:cTn id="11" dur="750" fill="hold"/>
                                        <p:tgtEl>
                                          <p:spTgt spid="3"/>
                                        </p:tgtEl>
                                        <p:attrNameLst>
                                          <p:attrName>ppt_x</p:attrName>
                                        </p:attrNameLst>
                                      </p:cBhvr>
                                      <p:tavLst>
                                        <p:tav tm="0">
                                          <p:val>
                                            <p:strVal val="#ppt_x"/>
                                          </p:val>
                                        </p:tav>
                                        <p:tav tm="100000">
                                          <p:val>
                                            <p:strVal val="#ppt_x"/>
                                          </p:val>
                                        </p:tav>
                                      </p:tavLst>
                                    </p:anim>
                                    <p:anim calcmode="lin" valueType="num">
                                      <p:cBhvr>
                                        <p:cTn id="12" dur="750" fill="hold"/>
                                        <p:tgtEl>
                                          <p:spTgt spid="3"/>
                                        </p:tgtEl>
                                        <p:attrNameLst>
                                          <p:attrName>ppt_y</p:attrName>
                                        </p:attrNameLst>
                                      </p:cBhvr>
                                      <p:tavLst>
                                        <p:tav tm="0">
                                          <p:val>
                                            <p:strVal val="#ppt_y+.1"/>
                                          </p:val>
                                        </p:tav>
                                        <p:tav tm="100000">
                                          <p:val>
                                            <p:strVal val="#ppt_y"/>
                                          </p:val>
                                        </p:tav>
                                      </p:tavLst>
                                    </p:anim>
                                  </p:childTnLst>
                                </p:cTn>
                              </p:par>
                              <p:par>
                                <p:cTn id="13" presetID="22" presetClass="entr" presetSubtype="2"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right)">
                                      <p:cBhvr>
                                        <p:cTn id="15"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10</a:t>
            </a:fld>
            <a:endParaRPr lang="en-GB" dirty="0"/>
          </a:p>
        </p:txBody>
      </p:sp>
      <p:sp>
        <p:nvSpPr>
          <p:cNvPr id="3" name="Title 28">
            <a:extLst>
              <a:ext uri="{FF2B5EF4-FFF2-40B4-BE49-F238E27FC236}">
                <a16:creationId xmlns:a16="http://schemas.microsoft.com/office/drawing/2014/main" id="{2C543A93-0272-BD66-2208-73EDF79AE898}"/>
              </a:ext>
            </a:extLst>
          </p:cNvPr>
          <p:cNvSpPr>
            <a:spLocks noGrp="1"/>
          </p:cNvSpPr>
          <p:nvPr>
            <p:ph type="title"/>
          </p:nvPr>
        </p:nvSpPr>
        <p:spPr>
          <a:xfrm>
            <a:off x="1" y="0"/>
            <a:ext cx="12192000" cy="1022555"/>
          </a:xfrm>
        </p:spPr>
        <p:txBody>
          <a:bodyPr rtlCol="0" anchor="ctr"/>
          <a:lstStyle/>
          <a:p>
            <a:pPr rtl="0"/>
            <a:r>
              <a:rPr lang="en-GB" sz="2800" b="0" i="0" u="none" strike="noStrike" kern="1200" cap="all" spc="400" normalizeH="0" dirty="0">
                <a:ln w="19050">
                  <a:solidFill>
                    <a:schemeClr val="bg1"/>
                  </a:solidFill>
                </a:ln>
                <a:noFill/>
                <a:effectLst/>
                <a:uLnTx/>
                <a:uFillTx/>
                <a:latin typeface="+mj-lt"/>
                <a:ea typeface="+mn-ea"/>
                <a:cs typeface="+mn-cs"/>
              </a:rPr>
              <a:t>Sentiment analysis</a:t>
            </a:r>
            <a:endParaRPr lang="en-GB" dirty="0"/>
          </a:p>
        </p:txBody>
      </p:sp>
      <p:pic>
        <p:nvPicPr>
          <p:cNvPr id="2050" name="Picture 2" descr="Sentiment Analysis: Building from the Ground Up | by Prakhar Dixit |  Analytics Vidhya | Medium">
            <a:extLst>
              <a:ext uri="{FF2B5EF4-FFF2-40B4-BE49-F238E27FC236}">
                <a16:creationId xmlns:a16="http://schemas.microsoft.com/office/drawing/2014/main" id="{B6ABA2B8-F668-CDFE-5B91-7DEA3B699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75" y="1022555"/>
            <a:ext cx="3709808" cy="27837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D9CFEB-F1D4-7584-6362-6D873C441C1F}"/>
              </a:ext>
            </a:extLst>
          </p:cNvPr>
          <p:cNvSpPr txBox="1"/>
          <p:nvPr/>
        </p:nvSpPr>
        <p:spPr>
          <a:xfrm>
            <a:off x="297610" y="3814432"/>
            <a:ext cx="4339538" cy="261610"/>
          </a:xfrm>
          <a:prstGeom prst="rect">
            <a:avLst/>
          </a:prstGeom>
          <a:noFill/>
        </p:spPr>
        <p:txBody>
          <a:bodyPr wrap="square">
            <a:spAutoFit/>
          </a:bodyPr>
          <a:lstStyle/>
          <a:p>
            <a:pPr algn="ctr"/>
            <a:r>
              <a:rPr lang="en-GB" sz="1050" dirty="0">
                <a:solidFill>
                  <a:schemeClr val="bg1"/>
                </a:solidFill>
              </a:rPr>
              <a:t>(Dixit, 2020) Sentiment Analysis: Building from the Ground Up</a:t>
            </a:r>
          </a:p>
        </p:txBody>
      </p:sp>
      <p:pic>
        <p:nvPicPr>
          <p:cNvPr id="10" name="Picture 9">
            <a:extLst>
              <a:ext uri="{FF2B5EF4-FFF2-40B4-BE49-F238E27FC236}">
                <a16:creationId xmlns:a16="http://schemas.microsoft.com/office/drawing/2014/main" id="{FDD9F2D1-CE8B-7D3A-069F-736A86B00A6E}"/>
              </a:ext>
            </a:extLst>
          </p:cNvPr>
          <p:cNvPicPr>
            <a:picLocks noChangeAspect="1"/>
          </p:cNvPicPr>
          <p:nvPr/>
        </p:nvPicPr>
        <p:blipFill>
          <a:blip r:embed="rId4"/>
          <a:stretch>
            <a:fillRect/>
          </a:stretch>
        </p:blipFill>
        <p:spPr>
          <a:xfrm>
            <a:off x="5028253" y="1174955"/>
            <a:ext cx="2257336" cy="1022555"/>
          </a:xfrm>
          <a:prstGeom prst="rect">
            <a:avLst/>
          </a:prstGeom>
        </p:spPr>
      </p:pic>
      <p:pic>
        <p:nvPicPr>
          <p:cNvPr id="14" name="Picture 13">
            <a:extLst>
              <a:ext uri="{FF2B5EF4-FFF2-40B4-BE49-F238E27FC236}">
                <a16:creationId xmlns:a16="http://schemas.microsoft.com/office/drawing/2014/main" id="{5A246BDA-3C21-907F-C0B4-56FD6E92767D}"/>
              </a:ext>
            </a:extLst>
          </p:cNvPr>
          <p:cNvPicPr>
            <a:picLocks noChangeAspect="1"/>
          </p:cNvPicPr>
          <p:nvPr/>
        </p:nvPicPr>
        <p:blipFill>
          <a:blip r:embed="rId5"/>
          <a:stretch>
            <a:fillRect/>
          </a:stretch>
        </p:blipFill>
        <p:spPr>
          <a:xfrm>
            <a:off x="5028253" y="2585032"/>
            <a:ext cx="2257336" cy="993615"/>
          </a:xfrm>
          <a:prstGeom prst="rect">
            <a:avLst/>
          </a:prstGeom>
        </p:spPr>
      </p:pic>
      <p:sp>
        <p:nvSpPr>
          <p:cNvPr id="2" name="AutoShape 2">
            <a:extLst>
              <a:ext uri="{FF2B5EF4-FFF2-40B4-BE49-F238E27FC236}">
                <a16:creationId xmlns:a16="http://schemas.microsoft.com/office/drawing/2014/main" id="{FA29AF0A-E5DC-CEBA-2749-95EF82D931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5" name="Picture 4">
            <a:extLst>
              <a:ext uri="{FF2B5EF4-FFF2-40B4-BE49-F238E27FC236}">
                <a16:creationId xmlns:a16="http://schemas.microsoft.com/office/drawing/2014/main" id="{275C5625-E746-ECB4-0137-1501351FB1E5}"/>
              </a:ext>
            </a:extLst>
          </p:cNvPr>
          <p:cNvPicPr>
            <a:picLocks noChangeAspect="1"/>
          </p:cNvPicPr>
          <p:nvPr/>
        </p:nvPicPr>
        <p:blipFill>
          <a:blip r:embed="rId6"/>
          <a:stretch>
            <a:fillRect/>
          </a:stretch>
        </p:blipFill>
        <p:spPr>
          <a:xfrm>
            <a:off x="7991559" y="1022555"/>
            <a:ext cx="3626826" cy="2711245"/>
          </a:xfrm>
          <a:prstGeom prst="rect">
            <a:avLst/>
          </a:prstGeom>
        </p:spPr>
      </p:pic>
      <p:sp>
        <p:nvSpPr>
          <p:cNvPr id="6" name="AutoShape 4">
            <a:extLst>
              <a:ext uri="{FF2B5EF4-FFF2-40B4-BE49-F238E27FC236}">
                <a16:creationId xmlns:a16="http://schemas.microsoft.com/office/drawing/2014/main" id="{62EC2296-80B2-E1DC-8598-F084797AC55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16FD1640-A171-33E0-1C92-14FF0ABCD3D1}"/>
              </a:ext>
            </a:extLst>
          </p:cNvPr>
          <p:cNvPicPr>
            <a:picLocks noChangeAspect="1"/>
          </p:cNvPicPr>
          <p:nvPr/>
        </p:nvPicPr>
        <p:blipFill rotWithShape="1">
          <a:blip r:embed="rId7"/>
          <a:srcRect l="1322" t="17313" r="2332" b="34618"/>
          <a:stretch/>
        </p:blipFill>
        <p:spPr>
          <a:xfrm>
            <a:off x="49062" y="4611001"/>
            <a:ext cx="5979183" cy="1457347"/>
          </a:xfrm>
          <a:prstGeom prst="rect">
            <a:avLst/>
          </a:prstGeom>
        </p:spPr>
      </p:pic>
      <p:sp>
        <p:nvSpPr>
          <p:cNvPr id="9" name="TextBox 8">
            <a:extLst>
              <a:ext uri="{FF2B5EF4-FFF2-40B4-BE49-F238E27FC236}">
                <a16:creationId xmlns:a16="http://schemas.microsoft.com/office/drawing/2014/main" id="{2592C472-81E3-D044-2277-A2909A1457D2}"/>
              </a:ext>
            </a:extLst>
          </p:cNvPr>
          <p:cNvSpPr txBox="1"/>
          <p:nvPr/>
        </p:nvSpPr>
        <p:spPr>
          <a:xfrm>
            <a:off x="297610" y="6103676"/>
            <a:ext cx="5482088" cy="261610"/>
          </a:xfrm>
          <a:prstGeom prst="rect">
            <a:avLst/>
          </a:prstGeom>
          <a:noFill/>
        </p:spPr>
        <p:txBody>
          <a:bodyPr wrap="square">
            <a:spAutoFit/>
          </a:bodyPr>
          <a:lstStyle/>
          <a:p>
            <a:pPr algn="ctr"/>
            <a:r>
              <a:rPr lang="en-GB" sz="1050" dirty="0">
                <a:solidFill>
                  <a:schemeClr val="bg1"/>
                </a:solidFill>
              </a:rPr>
              <a:t>(Chandra.A , 2022) Why should you care about the metaverse</a:t>
            </a:r>
          </a:p>
        </p:txBody>
      </p:sp>
      <p:sp>
        <p:nvSpPr>
          <p:cNvPr id="11" name="TextBox 10">
            <a:extLst>
              <a:ext uri="{FF2B5EF4-FFF2-40B4-BE49-F238E27FC236}">
                <a16:creationId xmlns:a16="http://schemas.microsoft.com/office/drawing/2014/main" id="{93A9DFC8-89A0-10C3-BA63-43C92C26EDB5}"/>
              </a:ext>
            </a:extLst>
          </p:cNvPr>
          <p:cNvSpPr txBox="1"/>
          <p:nvPr/>
        </p:nvSpPr>
        <p:spPr>
          <a:xfrm>
            <a:off x="6795502" y="6068348"/>
            <a:ext cx="4339538" cy="261610"/>
          </a:xfrm>
          <a:prstGeom prst="rect">
            <a:avLst/>
          </a:prstGeom>
          <a:noFill/>
        </p:spPr>
        <p:txBody>
          <a:bodyPr wrap="square">
            <a:spAutoFit/>
          </a:bodyPr>
          <a:lstStyle/>
          <a:p>
            <a:pPr algn="ctr"/>
            <a:r>
              <a:rPr lang="en-GB" sz="1050" dirty="0">
                <a:solidFill>
                  <a:schemeClr val="bg1"/>
                </a:solidFill>
              </a:rPr>
              <a:t>(Kaushik. P, 2022) Why should I use Metaverse?</a:t>
            </a:r>
          </a:p>
        </p:txBody>
      </p:sp>
      <p:sp>
        <p:nvSpPr>
          <p:cNvPr id="12" name="AutoShape 2">
            <a:extLst>
              <a:ext uri="{FF2B5EF4-FFF2-40B4-BE49-F238E27FC236}">
                <a16:creationId xmlns:a16="http://schemas.microsoft.com/office/drawing/2014/main" id="{E68FC381-C389-703F-49CB-049482A2732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13" name="Picture 12">
            <a:extLst>
              <a:ext uri="{FF2B5EF4-FFF2-40B4-BE49-F238E27FC236}">
                <a16:creationId xmlns:a16="http://schemas.microsoft.com/office/drawing/2014/main" id="{AD481EC8-0A91-C342-19C4-0EB03EDC31E4}"/>
              </a:ext>
            </a:extLst>
          </p:cNvPr>
          <p:cNvPicPr>
            <a:picLocks noChangeAspect="1"/>
          </p:cNvPicPr>
          <p:nvPr/>
        </p:nvPicPr>
        <p:blipFill rotWithShape="1">
          <a:blip r:embed="rId8"/>
          <a:srcRect t="21674"/>
          <a:stretch/>
        </p:blipFill>
        <p:spPr>
          <a:xfrm>
            <a:off x="6156921" y="4598617"/>
            <a:ext cx="5979183" cy="1469731"/>
          </a:xfrm>
          <a:prstGeom prst="rect">
            <a:avLst/>
          </a:prstGeom>
        </p:spPr>
      </p:pic>
    </p:spTree>
    <p:extLst>
      <p:ext uri="{BB962C8B-B14F-4D97-AF65-F5344CB8AC3E}">
        <p14:creationId xmlns:p14="http://schemas.microsoft.com/office/powerpoint/2010/main" val="357398454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750"/>
                                        <p:tgtEl>
                                          <p:spTgt spid="20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750"/>
                                        <p:tgtEl>
                                          <p:spTgt spid="5"/>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75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75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750"/>
                                        <p:tgtEl>
                                          <p:spTgt spid="7"/>
                                        </p:tgtEl>
                                      </p:cBhvr>
                                    </p:animEffect>
                                  </p:childTnLst>
                                </p:cTn>
                              </p:par>
                              <p:par>
                                <p:cTn id="28" presetID="22" presetClass="entr" presetSubtype="2"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750"/>
                                        <p:tgtEl>
                                          <p:spTgt spid="1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750"/>
                                        <p:tgtEl>
                                          <p:spTgt spid="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erson wearing virtual reality goggles&#10;&#10;Description automatically generated">
            <a:extLst>
              <a:ext uri="{FF2B5EF4-FFF2-40B4-BE49-F238E27FC236}">
                <a16:creationId xmlns:a16="http://schemas.microsoft.com/office/drawing/2014/main" id="{EFD2DC8E-EEFD-7A30-C0A4-7C8860D704E7}"/>
              </a:ext>
            </a:extLst>
          </p:cNvPr>
          <p:cNvPicPr>
            <a:picLocks noChangeAspect="1"/>
          </p:cNvPicPr>
          <p:nvPr/>
        </p:nvPicPr>
        <p:blipFill rotWithShape="1">
          <a:blip r:embed="rId3">
            <a:alphaModFix amt="50000"/>
          </a:blip>
          <a:srcRect t="14535" b="1196"/>
          <a:stretch/>
        </p:blipFill>
        <p:spPr>
          <a:xfrm>
            <a:off x="0" y="-3"/>
            <a:ext cx="12191980" cy="6857999"/>
          </a:xfrm>
          <a:prstGeom prst="rect">
            <a:avLst/>
          </a:prstGeo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20" y="2921893"/>
            <a:ext cx="12192000" cy="1014209"/>
          </a:xfrm>
        </p:spPr>
        <p:txBody>
          <a:bodyPr vert="horz" lIns="91440" tIns="45720" rIns="91440" bIns="45720" rtlCol="0" anchor="b">
            <a:normAutofit/>
          </a:bodyPr>
          <a:lstStyle/>
          <a:p>
            <a:pPr algn="ctr">
              <a:lnSpc>
                <a:spcPct val="90000"/>
              </a:lnSpc>
            </a:pPr>
            <a:r>
              <a:rPr lang="en-US" sz="6000" dirty="0">
                <a:solidFill>
                  <a:srgbClr val="FFFFFF"/>
                </a:solidFill>
              </a:rPr>
              <a:t>Live demo</a:t>
            </a:r>
          </a:p>
        </p:txBody>
      </p:sp>
      <p:sp>
        <p:nvSpPr>
          <p:cNvPr id="3" name="TextBox 2">
            <a:extLst>
              <a:ext uri="{FF2B5EF4-FFF2-40B4-BE49-F238E27FC236}">
                <a16:creationId xmlns:a16="http://schemas.microsoft.com/office/drawing/2014/main" id="{4FBABE61-8BEC-0DF8-8AF3-E6F23A08374F}"/>
              </a:ext>
            </a:extLst>
          </p:cNvPr>
          <p:cNvSpPr txBox="1"/>
          <p:nvPr/>
        </p:nvSpPr>
        <p:spPr>
          <a:xfrm>
            <a:off x="4032425" y="6619030"/>
            <a:ext cx="4326193" cy="266399"/>
          </a:xfrm>
          <a:prstGeom prst="rect">
            <a:avLst/>
          </a:prstGeom>
        </p:spPr>
        <p:txBody>
          <a:bodyPr vert="horz" lIns="91440" tIns="45720" rIns="91440" bIns="45720" rtlCol="0">
            <a:normAutofit/>
          </a:bodyPr>
          <a:lstStyle/>
          <a:p>
            <a:pPr algn="ctr">
              <a:lnSpc>
                <a:spcPct val="90000"/>
              </a:lnSpc>
              <a:spcBef>
                <a:spcPts val="1000"/>
              </a:spcBef>
            </a:pPr>
            <a:r>
              <a:rPr lang="en-US" sz="800" dirty="0">
                <a:solidFill>
                  <a:srgbClr val="FFFFFF"/>
                </a:solidFill>
                <a:latin typeface="Abadi" panose="020B0604020104020204" pitchFamily="34" charset="0"/>
              </a:rPr>
              <a:t>(Wallis. J, 2023)</a:t>
            </a:r>
            <a:r>
              <a:rPr lang="en-GB" sz="800" dirty="0">
                <a:latin typeface="Abadi" panose="020B0604020104020204" pitchFamily="34" charset="0"/>
              </a:rPr>
              <a:t> Unravelling the Metaverse: The Tech Behind Series </a:t>
            </a:r>
            <a:endParaRPr lang="en-US" sz="800" dirty="0">
              <a:solidFill>
                <a:srgbClr val="FFFFFF"/>
              </a:solidFill>
              <a:latin typeface="Abadi" panose="020B0604020104020204" pitchFamily="34" charset="0"/>
            </a:endParaRP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02E4C0-AD5E-4E8C-9F21-7CCE474BDCEB}" type="slidenum">
              <a:rPr lang="en-US" sz="1200" cap="none" spc="0">
                <a:solidFill>
                  <a:srgbClr val="FFFFFF"/>
                </a:solidFill>
                <a:latin typeface="Calibri" panose="020F0502020204030204"/>
                <a:cs typeface="+mn-cs"/>
              </a:rPr>
              <a:pPr>
                <a:spcAft>
                  <a:spcPts val="600"/>
                </a:spcAft>
                <a:defRPr/>
              </a:pPr>
              <a:t>11</a:t>
            </a:fld>
            <a:endParaRPr lang="en-US" sz="1200" cap="none" spc="0" dirty="0">
              <a:solidFill>
                <a:srgbClr val="FFFFFF"/>
              </a:solidFill>
              <a:latin typeface="Calibri" panose="020F0502020204030204"/>
              <a:cs typeface="+mn-cs"/>
            </a:endParaRPr>
          </a:p>
        </p:txBody>
      </p:sp>
      <p:sp>
        <p:nvSpPr>
          <p:cNvPr id="2" name="TextBox 1">
            <a:extLst>
              <a:ext uri="{FF2B5EF4-FFF2-40B4-BE49-F238E27FC236}">
                <a16:creationId xmlns:a16="http://schemas.microsoft.com/office/drawing/2014/main" id="{9D94A691-BA99-18E7-5D29-BDBB7A799F91}"/>
              </a:ext>
            </a:extLst>
          </p:cNvPr>
          <p:cNvSpPr txBox="1"/>
          <p:nvPr/>
        </p:nvSpPr>
        <p:spPr>
          <a:xfrm>
            <a:off x="3854245" y="3854448"/>
            <a:ext cx="4326194" cy="402920"/>
          </a:xfrm>
          <a:prstGeom prst="rect">
            <a:avLst/>
          </a:prstGeom>
        </p:spPr>
        <p:txBody>
          <a:bodyPr vert="horz" lIns="91440" tIns="45720" rIns="91440" bIns="45720" rtlCol="0">
            <a:normAutofit fontScale="85000" lnSpcReduction="10000"/>
          </a:bodyPr>
          <a:lstStyle/>
          <a:p>
            <a:pPr algn="ctr">
              <a:lnSpc>
                <a:spcPct val="90000"/>
              </a:lnSpc>
              <a:spcBef>
                <a:spcPts val="1000"/>
              </a:spcBef>
            </a:pPr>
            <a:r>
              <a:rPr lang="en-US" sz="1600" dirty="0">
                <a:solidFill>
                  <a:srgbClr val="FFFFFF"/>
                </a:solidFill>
                <a:hlinkClick r:id="rId4"/>
              </a:rPr>
              <a:t>https://www.youtube.com/watch?v=uW-e1_3w9u8</a:t>
            </a:r>
            <a:r>
              <a:rPr lang="en-US" sz="1600" dirty="0">
                <a:solidFill>
                  <a:srgbClr val="FFFFFF"/>
                </a:solidFill>
              </a:rPr>
              <a:t> </a:t>
            </a:r>
          </a:p>
        </p:txBody>
      </p:sp>
    </p:spTree>
    <p:extLst>
      <p:ext uri="{BB962C8B-B14F-4D97-AF65-F5344CB8AC3E}">
        <p14:creationId xmlns:p14="http://schemas.microsoft.com/office/powerpoint/2010/main" val="1505696902"/>
      </p:ext>
    </p:extLst>
  </p:cSld>
  <p:clrMapOvr>
    <a:overrideClrMapping bg1="dk1" tx1="lt1" bg2="dk2" tx2="lt2" accent1="accent1" accent2="accent2" accent3="accent3" accent4="accent4" accent5="accent5" accent6="accent6" hlink="hlink" folHlink="folHlink"/>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ue and white bars&#10;&#10;Description automatically generated">
            <a:extLst>
              <a:ext uri="{FF2B5EF4-FFF2-40B4-BE49-F238E27FC236}">
                <a16:creationId xmlns:a16="http://schemas.microsoft.com/office/drawing/2014/main" id="{65209DCC-E124-D860-7578-9D6B69451254}"/>
              </a:ext>
            </a:extLst>
          </p:cNvPr>
          <p:cNvPicPr>
            <a:picLocks noChangeAspect="1"/>
          </p:cNvPicPr>
          <p:nvPr/>
        </p:nvPicPr>
        <p:blipFill>
          <a:blip r:embed="rId2"/>
          <a:stretch>
            <a:fillRect/>
          </a:stretch>
        </p:blipFill>
        <p:spPr>
          <a:xfrm>
            <a:off x="6410860" y="2073462"/>
            <a:ext cx="5466273" cy="3557678"/>
          </a:xfrm>
          <a:prstGeom prst="rect">
            <a:avLst/>
          </a:prstGeom>
        </p:spPr>
      </p:pic>
      <p:pic>
        <p:nvPicPr>
          <p:cNvPr id="6" name="Picture 5">
            <a:extLst>
              <a:ext uri="{FF2B5EF4-FFF2-40B4-BE49-F238E27FC236}">
                <a16:creationId xmlns:a16="http://schemas.microsoft.com/office/drawing/2014/main" id="{CB12A56D-46B2-6455-BA20-3F2EDF1EEB5A}"/>
              </a:ext>
            </a:extLst>
          </p:cNvPr>
          <p:cNvPicPr>
            <a:picLocks noChangeAspect="1"/>
          </p:cNvPicPr>
          <p:nvPr/>
        </p:nvPicPr>
        <p:blipFill>
          <a:blip r:embed="rId3"/>
          <a:stretch>
            <a:fillRect/>
          </a:stretch>
        </p:blipFill>
        <p:spPr>
          <a:xfrm>
            <a:off x="314867" y="2073462"/>
            <a:ext cx="5466273" cy="3557679"/>
          </a:xfrm>
          <a:prstGeom prst="rect">
            <a:avLst/>
          </a:prstGeom>
        </p:spPr>
      </p:pic>
      <p:sp>
        <p:nvSpPr>
          <p:cNvPr id="9" name="TextBox 8">
            <a:extLst>
              <a:ext uri="{FF2B5EF4-FFF2-40B4-BE49-F238E27FC236}">
                <a16:creationId xmlns:a16="http://schemas.microsoft.com/office/drawing/2014/main" id="{C29CE708-7D09-24ED-4476-B404FB294F56}"/>
              </a:ext>
            </a:extLst>
          </p:cNvPr>
          <p:cNvSpPr txBox="1"/>
          <p:nvPr/>
        </p:nvSpPr>
        <p:spPr>
          <a:xfrm>
            <a:off x="314867" y="1226860"/>
            <a:ext cx="54662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rPr>
              <a:t>UNBALANCED DATASET</a:t>
            </a:r>
          </a:p>
        </p:txBody>
      </p:sp>
      <p:sp>
        <p:nvSpPr>
          <p:cNvPr id="10" name="TextBox 9">
            <a:extLst>
              <a:ext uri="{FF2B5EF4-FFF2-40B4-BE49-F238E27FC236}">
                <a16:creationId xmlns:a16="http://schemas.microsoft.com/office/drawing/2014/main" id="{367973BD-AB03-1AA7-89FB-D23871A81D4B}"/>
              </a:ext>
            </a:extLst>
          </p:cNvPr>
          <p:cNvSpPr txBox="1"/>
          <p:nvPr/>
        </p:nvSpPr>
        <p:spPr>
          <a:xfrm>
            <a:off x="6410860" y="1226860"/>
            <a:ext cx="54662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rPr>
              <a:t>BALANCED DATASET</a:t>
            </a:r>
          </a:p>
        </p:txBody>
      </p:sp>
      <p:sp>
        <p:nvSpPr>
          <p:cNvPr id="17" name="TextBox 16">
            <a:extLst>
              <a:ext uri="{FF2B5EF4-FFF2-40B4-BE49-F238E27FC236}">
                <a16:creationId xmlns:a16="http://schemas.microsoft.com/office/drawing/2014/main" id="{AE9EC6EA-0073-4BF3-EB5D-0A3025E55F28}"/>
              </a:ext>
            </a:extLst>
          </p:cNvPr>
          <p:cNvSpPr txBox="1"/>
          <p:nvPr/>
        </p:nvSpPr>
        <p:spPr>
          <a:xfrm>
            <a:off x="0" y="282990"/>
            <a:ext cx="12192000" cy="523220"/>
          </a:xfrm>
          <a:prstGeom prst="rect">
            <a:avLst/>
          </a:prstGeom>
          <a:noFill/>
        </p:spPr>
        <p:txBody>
          <a:bodyPr wrap="square" anchor="ctr">
            <a:spAutoFit/>
          </a:bodyPr>
          <a:lstStyle/>
          <a:p>
            <a:pPr algn="ctr"/>
            <a:r>
              <a:rPr lang="en-GB" sz="2800" b="0" i="0" u="none" strike="noStrike" kern="1200" cap="all" spc="400" normalizeH="0" dirty="0">
                <a:ln w="19050">
                  <a:solidFill>
                    <a:schemeClr val="accent5"/>
                  </a:solidFill>
                </a:ln>
                <a:noFill/>
                <a:effectLst/>
                <a:uLnTx/>
                <a:uFillTx/>
                <a:latin typeface="+mj-lt"/>
                <a:ea typeface="+mn-ea"/>
                <a:cs typeface="+mn-cs"/>
              </a:rPr>
              <a:t>evaluation</a:t>
            </a:r>
            <a:endParaRPr lang="en-GB" sz="2800" dirty="0"/>
          </a:p>
        </p:txBody>
      </p:sp>
    </p:spTree>
    <p:extLst>
      <p:ext uri="{BB962C8B-B14F-4D97-AF65-F5344CB8AC3E}">
        <p14:creationId xmlns:p14="http://schemas.microsoft.com/office/powerpoint/2010/main" val="383448441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22" presetClass="entr" presetSubtype="2"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750"/>
                                        <p:tgtEl>
                                          <p:spTgt spid="9"/>
                                        </p:tgtEl>
                                      </p:cBhvr>
                                    </p:animEffect>
                                  </p:childTnLst>
                                </p:cTn>
                              </p:par>
                              <p:par>
                                <p:cTn id="13" presetID="2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750"/>
                                        <p:tgtEl>
                                          <p:spTgt spid="6"/>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75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0" y="128079"/>
            <a:ext cx="12191999" cy="797027"/>
          </a:xfrm>
        </p:spPr>
        <p:txBody>
          <a:bodyPr rtlCol="0" anchor="ctr"/>
          <a:lstStyle/>
          <a:p>
            <a:pPr algn="ctr" rtl="0"/>
            <a:r>
              <a:rPr lang="en-GB" dirty="0"/>
              <a:t>Test plan</a:t>
            </a:r>
          </a:p>
        </p:txBody>
      </p:sp>
      <p:graphicFrame>
        <p:nvGraphicFramePr>
          <p:cNvPr id="42" name="Content Placeholder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1874492044"/>
              </p:ext>
            </p:extLst>
          </p:nvPr>
        </p:nvGraphicFramePr>
        <p:xfrm>
          <a:off x="0" y="1027059"/>
          <a:ext cx="12192000" cy="5717683"/>
        </p:xfrm>
        <a:graphic>
          <a:graphicData uri="http://schemas.openxmlformats.org/drawingml/2006/table">
            <a:tbl>
              <a:tblPr firstRow="1" bandRow="1">
                <a:tableStyleId>{BDBED569-4797-4DF1-A0F4-6AAB3CD982D8}</a:tableStyleId>
              </a:tblPr>
              <a:tblGrid>
                <a:gridCol w="1112808">
                  <a:extLst>
                    <a:ext uri="{9D8B030D-6E8A-4147-A177-3AD203B41FA5}">
                      <a16:colId xmlns:a16="http://schemas.microsoft.com/office/drawing/2014/main" val="1517755082"/>
                    </a:ext>
                  </a:extLst>
                </a:gridCol>
                <a:gridCol w="2510286">
                  <a:extLst>
                    <a:ext uri="{9D8B030D-6E8A-4147-A177-3AD203B41FA5}">
                      <a16:colId xmlns:a16="http://schemas.microsoft.com/office/drawing/2014/main" val="2446386500"/>
                    </a:ext>
                  </a:extLst>
                </a:gridCol>
                <a:gridCol w="2113472">
                  <a:extLst>
                    <a:ext uri="{9D8B030D-6E8A-4147-A177-3AD203B41FA5}">
                      <a16:colId xmlns:a16="http://schemas.microsoft.com/office/drawing/2014/main" val="2604589159"/>
                    </a:ext>
                  </a:extLst>
                </a:gridCol>
                <a:gridCol w="2337759">
                  <a:extLst>
                    <a:ext uri="{9D8B030D-6E8A-4147-A177-3AD203B41FA5}">
                      <a16:colId xmlns:a16="http://schemas.microsoft.com/office/drawing/2014/main" val="63422635"/>
                    </a:ext>
                  </a:extLst>
                </a:gridCol>
                <a:gridCol w="1868669">
                  <a:extLst>
                    <a:ext uri="{9D8B030D-6E8A-4147-A177-3AD203B41FA5}">
                      <a16:colId xmlns:a16="http://schemas.microsoft.com/office/drawing/2014/main" val="3189801982"/>
                    </a:ext>
                  </a:extLst>
                </a:gridCol>
                <a:gridCol w="2249006">
                  <a:extLst>
                    <a:ext uri="{9D8B030D-6E8A-4147-A177-3AD203B41FA5}">
                      <a16:colId xmlns:a16="http://schemas.microsoft.com/office/drawing/2014/main" val="3801236959"/>
                    </a:ext>
                  </a:extLst>
                </a:gridCol>
              </a:tblGrid>
              <a:tr h="616357">
                <a:tc>
                  <a:txBody>
                    <a:bodyPr/>
                    <a:lstStyle/>
                    <a:p>
                      <a:pPr algn="ctr" rtl="0"/>
                      <a:r>
                        <a:rPr lang="en-GB" sz="1200" cap="all" spc="400" baseline="0" noProof="0" dirty="0">
                          <a:solidFill>
                            <a:schemeClr val="bg1"/>
                          </a:solidFill>
                          <a:latin typeface="+mj-lt"/>
                        </a:rPr>
                        <a:t>Serial no.</a:t>
                      </a:r>
                    </a:p>
                  </a:txBody>
                  <a:tcPr anchor="ctr"/>
                </a:tc>
                <a:tc>
                  <a:txBody>
                    <a:bodyPr/>
                    <a:lstStyle/>
                    <a:p>
                      <a:pPr algn="ctr" rtl="0"/>
                      <a:r>
                        <a:rPr lang="en-GB" sz="1200" b="1" cap="all" spc="200" baseline="0" noProof="0" dirty="0">
                          <a:solidFill>
                            <a:schemeClr val="bg1"/>
                          </a:solidFill>
                          <a:latin typeface="+mj-lt"/>
                        </a:rPr>
                        <a:t>Test case description</a:t>
                      </a:r>
                    </a:p>
                  </a:txBody>
                  <a:tcPr anchor="ctr"/>
                </a:tc>
                <a:tc>
                  <a:txBody>
                    <a:bodyPr/>
                    <a:lstStyle/>
                    <a:p>
                      <a:pPr algn="ctr" rtl="0"/>
                      <a:r>
                        <a:rPr lang="en-GB" sz="1200" b="1" cap="all" spc="200" baseline="0" noProof="0" dirty="0">
                          <a:solidFill>
                            <a:schemeClr val="bg1"/>
                          </a:solidFill>
                          <a:latin typeface="+mj-lt"/>
                        </a:rPr>
                        <a:t>Expected results</a:t>
                      </a:r>
                    </a:p>
                  </a:txBody>
                  <a:tcPr anchor="ctr"/>
                </a:tc>
                <a:tc>
                  <a:txBody>
                    <a:bodyPr/>
                    <a:lstStyle/>
                    <a:p>
                      <a:pPr algn="ctr" rtl="0"/>
                      <a:r>
                        <a:rPr lang="en-GB" sz="1200" b="1" cap="all" spc="200" baseline="0" noProof="0" dirty="0">
                          <a:solidFill>
                            <a:schemeClr val="bg1"/>
                          </a:solidFill>
                          <a:latin typeface="+mj-lt"/>
                        </a:rPr>
                        <a:t>Actual results</a:t>
                      </a:r>
                    </a:p>
                  </a:txBody>
                  <a:tcPr anchor="ctr"/>
                </a:tc>
                <a:tc>
                  <a:txBody>
                    <a:bodyPr/>
                    <a:lstStyle/>
                    <a:p>
                      <a:pPr algn="ctr" rtl="0"/>
                      <a:r>
                        <a:rPr lang="en-GB" sz="1200" b="1" cap="all" spc="200" baseline="0" noProof="0" dirty="0">
                          <a:solidFill>
                            <a:schemeClr val="bg1"/>
                          </a:solidFill>
                          <a:latin typeface="+mj-lt"/>
                        </a:rPr>
                        <a:t>Pass/fail</a:t>
                      </a:r>
                    </a:p>
                  </a:txBody>
                  <a:tcPr anchor="ctr"/>
                </a:tc>
                <a:tc>
                  <a:txBody>
                    <a:bodyPr/>
                    <a:lstStyle/>
                    <a:p>
                      <a:pPr algn="ctr" rtl="0"/>
                      <a:r>
                        <a:rPr lang="en-GB" sz="1200" b="1" cap="all" spc="200" baseline="0" noProof="0" dirty="0">
                          <a:solidFill>
                            <a:schemeClr val="bg1"/>
                          </a:solidFill>
                          <a:latin typeface="+mj-lt"/>
                        </a:rPr>
                        <a:t>comments</a:t>
                      </a:r>
                    </a:p>
                  </a:txBody>
                  <a:tcPr anchor="ctr"/>
                </a:tc>
                <a:extLst>
                  <a:ext uri="{0D108BD9-81ED-4DB2-BD59-A6C34878D82A}">
                    <a16:rowId xmlns:a16="http://schemas.microsoft.com/office/drawing/2014/main" val="3100351803"/>
                  </a:ext>
                </a:extLst>
              </a:tr>
              <a:tr h="1425233">
                <a:tc>
                  <a:txBody>
                    <a:bodyPr/>
                    <a:lstStyle/>
                    <a:p>
                      <a:pPr algn="ctr" rtl="0" fontAlgn="base"/>
                      <a:r>
                        <a:rPr lang="en-GB" sz="1200" b="0" i="0" noProof="0" dirty="0">
                          <a:solidFill>
                            <a:schemeClr val="bg1"/>
                          </a:solidFill>
                          <a:effectLst/>
                          <a:latin typeface="+mn-lt"/>
                        </a:rPr>
                        <a:t>1</a:t>
                      </a:r>
                    </a:p>
                  </a:txBody>
                  <a:tcPr anchor="ctr"/>
                </a:tc>
                <a:tc>
                  <a:txBody>
                    <a:bodyPr/>
                    <a:lstStyle/>
                    <a:p>
                      <a:pPr lvl="0" algn="ctr">
                        <a:buNone/>
                      </a:pPr>
                      <a:r>
                        <a:rPr lang="en-US" sz="1200" b="0" i="0" u="none" strike="noStrike" baseline="0" noProof="0" dirty="0">
                          <a:solidFill>
                            <a:srgbClr val="FFFFFF"/>
                          </a:solidFill>
                          <a:latin typeface="Bierstadt"/>
                        </a:rPr>
                        <a:t>Scrape websites using Beautiful Soup and Selenium and get data from them in form of paragraphs</a:t>
                      </a:r>
                      <a:endParaRPr lang="en-US" dirty="0"/>
                    </a:p>
                  </a:txBody>
                  <a:tcPr anchor="ctr"/>
                </a:tc>
                <a:tc>
                  <a:txBody>
                    <a:bodyPr/>
                    <a:lstStyle/>
                    <a:p>
                      <a:pPr marL="0" marR="0" lvl="0" indent="0" algn="ctr">
                        <a:lnSpc>
                          <a:spcPct val="100000"/>
                        </a:lnSpc>
                        <a:spcBef>
                          <a:spcPts val="0"/>
                        </a:spcBef>
                        <a:spcAft>
                          <a:spcPts val="0"/>
                        </a:spcAft>
                        <a:buNone/>
                      </a:pPr>
                      <a:r>
                        <a:rPr lang="en-US" sz="1200" b="0" i="0" u="none" strike="noStrike" baseline="0" noProof="0" dirty="0">
                          <a:solidFill>
                            <a:srgbClr val="FFFFFF"/>
                          </a:solidFill>
                          <a:latin typeface="Bierstadt"/>
                        </a:rPr>
                        <a:t>Scraped data stored in a csv file</a:t>
                      </a:r>
                    </a:p>
                  </a:txBody>
                  <a:tcPr anchor="ctr"/>
                </a:tc>
                <a:tc>
                  <a:txBody>
                    <a:bodyPr/>
                    <a:lstStyle/>
                    <a:p>
                      <a:pPr marL="0" marR="0" lvl="0" indent="0" algn="ctr">
                        <a:lnSpc>
                          <a:spcPct val="100000"/>
                        </a:lnSpc>
                        <a:spcBef>
                          <a:spcPts val="0"/>
                        </a:spcBef>
                        <a:spcAft>
                          <a:spcPts val="0"/>
                        </a:spcAft>
                        <a:buNone/>
                      </a:pPr>
                      <a:r>
                        <a:rPr lang="en-US" sz="1200" b="0" i="0" u="none" strike="noStrike" noProof="0" dirty="0">
                          <a:solidFill>
                            <a:srgbClr val="FFFFFF"/>
                          </a:solidFill>
                          <a:latin typeface="Bierstadt"/>
                        </a:rPr>
                        <a:t>Scraped data stored in a csv file</a:t>
                      </a:r>
                    </a:p>
                  </a:txBody>
                  <a:tcPr anchor="ctr"/>
                </a:tc>
                <a:tc>
                  <a:txBody>
                    <a:bodyPr/>
                    <a:lstStyle/>
                    <a:p>
                      <a:pPr algn="ctr" rtl="0" fontAlgn="auto"/>
                      <a:r>
                        <a:rPr lang="en-US" sz="1200" dirty="0">
                          <a:solidFill>
                            <a:schemeClr val="bg1"/>
                          </a:solidFill>
                        </a:rPr>
                        <a:t>Pass</a:t>
                      </a:r>
                      <a:endParaRPr lang="en-GB" sz="1200" b="0" i="0" u="none" strike="noStrike" noProof="0" dirty="0">
                        <a:solidFill>
                          <a:schemeClr val="bg1"/>
                        </a:solidFill>
                        <a:effectLst/>
                        <a:latin typeface="+mn-lt"/>
                      </a:endParaRPr>
                    </a:p>
                  </a:txBody>
                  <a:tcPr anchor="ctr"/>
                </a:tc>
                <a:tc>
                  <a:txBody>
                    <a:bodyPr/>
                    <a:lstStyle/>
                    <a:p>
                      <a:pPr marL="0" lvl="0" indent="0" algn="ctr">
                        <a:lnSpc>
                          <a:spcPct val="100000"/>
                        </a:lnSpc>
                        <a:buNone/>
                      </a:pPr>
                      <a:r>
                        <a:rPr lang="en-US" sz="1200" b="0" i="0" u="none" strike="noStrike" baseline="0" noProof="0" dirty="0">
                          <a:solidFill>
                            <a:srgbClr val="FFFFFF"/>
                          </a:solidFill>
                          <a:latin typeface="Bierstadt"/>
                        </a:rPr>
                        <a:t>Beautiful Soup did not work for dynamic websites so Selenium was used in place of it.</a:t>
                      </a:r>
                      <a:endParaRPr lang="en-US" dirty="0"/>
                    </a:p>
                    <a:p>
                      <a:pPr marL="0" marR="0" lvl="0" indent="0" algn="ctr">
                        <a:lnSpc>
                          <a:spcPct val="100000"/>
                        </a:lnSpc>
                        <a:spcBef>
                          <a:spcPts val="0"/>
                        </a:spcBef>
                        <a:spcAft>
                          <a:spcPts val="0"/>
                        </a:spcAft>
                        <a:buNone/>
                      </a:pPr>
                      <a:r>
                        <a:rPr lang="en-US" sz="1200" b="0" i="0" u="none" strike="noStrike" baseline="0" noProof="0" dirty="0">
                          <a:solidFill>
                            <a:srgbClr val="FFFFFF"/>
                          </a:solidFill>
                          <a:latin typeface="Bierstadt"/>
                        </a:rPr>
                        <a:t>Authorization issues which prevented scraping.</a:t>
                      </a:r>
                      <a:endParaRPr lang="en-US" dirty="0"/>
                    </a:p>
                  </a:txBody>
                  <a:tcPr anchor="ctr"/>
                </a:tc>
                <a:extLst>
                  <a:ext uri="{0D108BD9-81ED-4DB2-BD59-A6C34878D82A}">
                    <a16:rowId xmlns:a16="http://schemas.microsoft.com/office/drawing/2014/main" val="2801628125"/>
                  </a:ext>
                </a:extLst>
              </a:tr>
              <a:tr h="1425232">
                <a:tc>
                  <a:txBody>
                    <a:bodyPr/>
                    <a:lstStyle/>
                    <a:p>
                      <a:pPr lvl="0" algn="ctr" rtl="0">
                        <a:buNone/>
                      </a:pPr>
                      <a:r>
                        <a:rPr lang="en-GB" sz="1200" b="0" i="0" noProof="0" dirty="0">
                          <a:solidFill>
                            <a:schemeClr val="bg1"/>
                          </a:solidFill>
                          <a:effectLst/>
                          <a:latin typeface="+mn-lt"/>
                        </a:rPr>
                        <a:t>2</a:t>
                      </a:r>
                    </a:p>
                  </a:txBody>
                  <a:tcPr anchor="ctr"/>
                </a:tc>
                <a:tc>
                  <a:txBody>
                    <a:bodyPr/>
                    <a:lstStyle/>
                    <a:p>
                      <a:pPr lvl="0" algn="ctr">
                        <a:buNone/>
                      </a:pPr>
                      <a:r>
                        <a:rPr lang="en-US" sz="1200" b="0" i="0" u="none" strike="noStrike" baseline="0" noProof="0" dirty="0">
                          <a:solidFill>
                            <a:schemeClr val="bg1"/>
                          </a:solidFill>
                          <a:latin typeface="+mn-lt"/>
                        </a:rPr>
                        <a:t>Scrape comments from Quora and Reddit</a:t>
                      </a:r>
                      <a:endParaRPr lang="en-US" sz="1200" dirty="0">
                        <a:solidFill>
                          <a:schemeClr val="bg1"/>
                        </a:solidFill>
                      </a:endParaRPr>
                    </a:p>
                  </a:txBody>
                  <a:tcPr anchor="ctr"/>
                </a:tc>
                <a:tc>
                  <a:txBody>
                    <a:bodyPr/>
                    <a:lstStyle/>
                    <a:p>
                      <a:pPr marL="0" marR="0" lvl="0" indent="0" algn="ctr" rtl="0">
                        <a:lnSpc>
                          <a:spcPct val="100000"/>
                        </a:lnSpc>
                        <a:spcBef>
                          <a:spcPts val="0"/>
                        </a:spcBef>
                        <a:spcAft>
                          <a:spcPts val="0"/>
                        </a:spcAft>
                        <a:buClrTx/>
                        <a:buSzTx/>
                        <a:buFontTx/>
                        <a:buNone/>
                      </a:pPr>
                      <a:r>
                        <a:rPr lang="en-US" sz="1200" b="0" i="0" u="none" strike="noStrike" baseline="0" noProof="0" dirty="0">
                          <a:solidFill>
                            <a:schemeClr val="bg1"/>
                          </a:solidFill>
                          <a:latin typeface="+mn-lt"/>
                        </a:rPr>
                        <a:t>Scraped comments stored in a csv file</a:t>
                      </a:r>
                      <a:endParaRPr lang="en-US" sz="1200" dirty="0">
                        <a:solidFill>
                          <a:schemeClr val="bg1"/>
                        </a:solidFill>
                      </a:endParaRPr>
                    </a:p>
                  </a:txBody>
                  <a:tcPr anchor="ctr"/>
                </a:tc>
                <a:tc>
                  <a:txBody>
                    <a:bodyPr/>
                    <a:lstStyle/>
                    <a:p>
                      <a:pPr marL="0" marR="0" lvl="0" indent="0" algn="ctr" rtl="0">
                        <a:lnSpc>
                          <a:spcPct val="100000"/>
                        </a:lnSpc>
                        <a:spcBef>
                          <a:spcPts val="0"/>
                        </a:spcBef>
                        <a:spcAft>
                          <a:spcPts val="0"/>
                        </a:spcAft>
                        <a:buClrTx/>
                        <a:buSzTx/>
                        <a:buFontTx/>
                        <a:buNone/>
                      </a:pPr>
                      <a:r>
                        <a:rPr lang="en-US" sz="1200" b="0" i="0" u="none" strike="noStrike" baseline="0" noProof="0" dirty="0">
                          <a:solidFill>
                            <a:schemeClr val="bg1"/>
                          </a:solidFill>
                          <a:latin typeface="+mn-lt"/>
                        </a:rPr>
                        <a:t>Comments in a csv file </a:t>
                      </a:r>
                      <a:endParaRPr lang="en-US" sz="1200" dirty="0">
                        <a:solidFill>
                          <a:schemeClr val="bg1"/>
                        </a:solidFill>
                      </a:endParaRPr>
                    </a:p>
                    <a:p>
                      <a:pPr marL="0" marR="0" lvl="0" indent="0" algn="ctr" rtl="0">
                        <a:lnSpc>
                          <a:spcPct val="100000"/>
                        </a:lnSpc>
                        <a:spcBef>
                          <a:spcPts val="0"/>
                        </a:spcBef>
                        <a:spcAft>
                          <a:spcPts val="0"/>
                        </a:spcAft>
                        <a:buClrTx/>
                        <a:buSzTx/>
                        <a:buFontTx/>
                        <a:buNone/>
                      </a:pPr>
                      <a:endParaRPr lang="en-GB" sz="1200" dirty="0">
                        <a:solidFill>
                          <a:schemeClr val="bg1"/>
                        </a:solidFill>
                        <a:effectLst/>
                        <a:latin typeface="Calibri"/>
                        <a:cs typeface="Times New Roman"/>
                      </a:endParaRPr>
                    </a:p>
                  </a:txBody>
                  <a:tcPr anchor="ctr"/>
                </a:tc>
                <a:tc>
                  <a:txBody>
                    <a:bodyPr/>
                    <a:lstStyle/>
                    <a:p>
                      <a:pPr marL="0" marR="0" lvl="0" indent="0" algn="ctr" rtl="0">
                        <a:lnSpc>
                          <a:spcPct val="100000"/>
                        </a:lnSpc>
                        <a:spcBef>
                          <a:spcPts val="0"/>
                        </a:spcBef>
                        <a:spcAft>
                          <a:spcPts val="0"/>
                        </a:spcAft>
                        <a:buClrTx/>
                        <a:buSzTx/>
                        <a:buFontTx/>
                        <a:buNone/>
                      </a:pPr>
                      <a:r>
                        <a:rPr lang="en-US" sz="1200" dirty="0">
                          <a:solidFill>
                            <a:schemeClr val="bg1"/>
                          </a:solidFill>
                        </a:rPr>
                        <a:t>Fail</a:t>
                      </a:r>
                      <a:endParaRPr lang="en-GB" sz="1200" dirty="0">
                        <a:solidFill>
                          <a:schemeClr val="bg1"/>
                        </a:solidFill>
                        <a:effectLst/>
                        <a:latin typeface="Calibri"/>
                        <a:cs typeface="Times New Roman"/>
                      </a:endParaRPr>
                    </a:p>
                  </a:txBody>
                  <a:tcPr anchor="ctr"/>
                </a:tc>
                <a:tc>
                  <a:txBody>
                    <a:bodyPr/>
                    <a:lstStyle/>
                    <a:p>
                      <a:pPr marL="0" marR="0" lvl="0" indent="0" algn="ctr" rtl="0">
                        <a:lnSpc>
                          <a:spcPct val="100000"/>
                        </a:lnSpc>
                        <a:spcBef>
                          <a:spcPts val="0"/>
                        </a:spcBef>
                        <a:spcAft>
                          <a:spcPts val="0"/>
                        </a:spcAft>
                        <a:buClrTx/>
                        <a:buSzTx/>
                        <a:buFontTx/>
                        <a:buNone/>
                      </a:pPr>
                      <a:r>
                        <a:rPr lang="en-US" sz="1200" b="0" i="0" u="none" strike="noStrike" baseline="0" noProof="0" dirty="0">
                          <a:solidFill>
                            <a:schemeClr val="bg1"/>
                          </a:solidFill>
                          <a:latin typeface="+mn-lt"/>
                        </a:rPr>
                        <a:t>Authorization issues. We had to result to “copy and paste”</a:t>
                      </a:r>
                      <a:endParaRPr lang="en-US" sz="1200" dirty="0">
                        <a:solidFill>
                          <a:schemeClr val="bg1"/>
                        </a:solidFill>
                      </a:endParaRPr>
                    </a:p>
                  </a:txBody>
                  <a:tcPr anchor="ctr"/>
                </a:tc>
                <a:extLst>
                  <a:ext uri="{0D108BD9-81ED-4DB2-BD59-A6C34878D82A}">
                    <a16:rowId xmlns:a16="http://schemas.microsoft.com/office/drawing/2014/main" val="2539174150"/>
                  </a:ext>
                </a:extLst>
              </a:tr>
              <a:tr h="1292653">
                <a:tc>
                  <a:txBody>
                    <a:bodyPr/>
                    <a:lstStyle/>
                    <a:p>
                      <a:pPr algn="ctr" rtl="0" fontAlgn="base"/>
                      <a:r>
                        <a:rPr lang="en-GB" sz="1200" b="0" i="0" noProof="0" dirty="0">
                          <a:solidFill>
                            <a:schemeClr val="bg1"/>
                          </a:solidFill>
                          <a:effectLst/>
                          <a:latin typeface="+mn-lt"/>
                        </a:rPr>
                        <a:t>2</a:t>
                      </a:r>
                    </a:p>
                  </a:txBody>
                  <a:tcPr anchor="ctr"/>
                </a:tc>
                <a:tc>
                  <a:txBody>
                    <a:bodyPr/>
                    <a:lstStyle/>
                    <a:p>
                      <a:pPr lvl="0" algn="ctr" rtl="0" fontAlgn="auto"/>
                      <a:r>
                        <a:rPr lang="en-GB" sz="1200" b="0" u="none" strike="noStrike" noProof="0" dirty="0">
                          <a:solidFill>
                            <a:schemeClr val="bg1"/>
                          </a:solidFill>
                          <a:effectLst/>
                        </a:rPr>
                        <a:t>​</a:t>
                      </a:r>
                    </a:p>
                    <a:p>
                      <a:pPr marL="0" lvl="0" indent="0" algn="ctr">
                        <a:lnSpc>
                          <a:spcPct val="100000"/>
                        </a:lnSpc>
                        <a:buNone/>
                      </a:pPr>
                      <a:r>
                        <a:rPr lang="en-US" sz="1200" b="0" i="0" u="none" strike="noStrike" baseline="0" noProof="0" dirty="0">
                          <a:solidFill>
                            <a:srgbClr val="FFFFFF"/>
                          </a:solidFill>
                          <a:latin typeface="Bierstadt"/>
                        </a:rPr>
                        <a:t>Converting Podcast into transcript using Google recognizer</a:t>
                      </a:r>
                      <a:endParaRPr lang="en-US" dirty="0"/>
                    </a:p>
                    <a:p>
                      <a:pPr lvl="0" algn="ctr">
                        <a:lnSpc>
                          <a:spcPct val="100000"/>
                        </a:lnSpc>
                        <a:spcBef>
                          <a:spcPts val="0"/>
                        </a:spcBef>
                        <a:spcAft>
                          <a:spcPts val="0"/>
                        </a:spcAft>
                        <a:buNone/>
                      </a:pPr>
                      <a:endParaRPr lang="en-US" sz="1200" b="0" i="0" u="none" strike="noStrike" noProof="0" dirty="0">
                        <a:solidFill>
                          <a:schemeClr val="bg1"/>
                        </a:solidFill>
                        <a:latin typeface="+mn-lt"/>
                      </a:endParaRPr>
                    </a:p>
                  </a:txBody>
                  <a:tcPr anchor="ctr"/>
                </a:tc>
                <a:tc>
                  <a:txBody>
                    <a:bodyPr/>
                    <a:lstStyle/>
                    <a:p>
                      <a:pPr lvl="0" algn="ctr">
                        <a:lnSpc>
                          <a:spcPct val="100000"/>
                        </a:lnSpc>
                        <a:spcBef>
                          <a:spcPts val="0"/>
                        </a:spcBef>
                        <a:spcAft>
                          <a:spcPts val="0"/>
                        </a:spcAft>
                        <a:buNone/>
                      </a:pPr>
                      <a:r>
                        <a:rPr lang="en-US" sz="1200" b="0" i="0" u="none" strike="noStrike" baseline="0" noProof="0" dirty="0">
                          <a:solidFill>
                            <a:srgbClr val="FFFFFF"/>
                          </a:solidFill>
                        </a:rPr>
                        <a:t>Receive full transcript</a:t>
                      </a:r>
                      <a:endParaRPr lang="en-US" dirty="0"/>
                    </a:p>
                    <a:p>
                      <a:pPr marL="0" marR="0" lvl="0" indent="0" algn="ctr" defTabSz="914400">
                        <a:lnSpc>
                          <a:spcPct val="100000"/>
                        </a:lnSpc>
                        <a:spcBef>
                          <a:spcPts val="0"/>
                        </a:spcBef>
                        <a:spcAft>
                          <a:spcPts val="0"/>
                        </a:spcAft>
                        <a:buClrTx/>
                        <a:buSzTx/>
                        <a:buFontTx/>
                        <a:buNone/>
                        <a:tabLst/>
                        <a:defRPr/>
                      </a:pPr>
                      <a:endParaRPr lang="en-US" sz="1200" b="0" i="0" u="none" strike="noStrike" baseline="0" noProof="0" dirty="0">
                        <a:solidFill>
                          <a:schemeClr val="bg1"/>
                        </a:solidFill>
                        <a:latin typeface="+mn-lt"/>
                      </a:endParaRPr>
                    </a:p>
                  </a:txBody>
                  <a:tcPr anchor="ctr"/>
                </a:tc>
                <a:tc>
                  <a:txBody>
                    <a:bodyPr/>
                    <a:lstStyle/>
                    <a:p>
                      <a:pPr lvl="0" algn="ctr">
                        <a:lnSpc>
                          <a:spcPct val="100000"/>
                        </a:lnSpc>
                        <a:spcBef>
                          <a:spcPts val="0"/>
                        </a:spcBef>
                        <a:spcAft>
                          <a:spcPts val="0"/>
                        </a:spcAft>
                        <a:buNone/>
                      </a:pPr>
                      <a:r>
                        <a:rPr lang="en-US" sz="1200" b="0" i="0" u="none" strike="noStrike" baseline="0" noProof="0" dirty="0">
                          <a:solidFill>
                            <a:srgbClr val="FFFFFF"/>
                          </a:solidFill>
                        </a:rPr>
                        <a:t>Receive limited segments of transcript </a:t>
                      </a:r>
                      <a:endParaRPr lang="en-US" dirty="0"/>
                    </a:p>
                    <a:p>
                      <a:pPr marL="0" marR="0" lvl="0" indent="0" algn="ctr" defTabSz="914400">
                        <a:lnSpc>
                          <a:spcPct val="100000"/>
                        </a:lnSpc>
                        <a:spcBef>
                          <a:spcPts val="0"/>
                        </a:spcBef>
                        <a:spcAft>
                          <a:spcPts val="0"/>
                        </a:spcAft>
                        <a:buClrTx/>
                        <a:buSzTx/>
                        <a:buFontTx/>
                        <a:buNone/>
                        <a:tabLst/>
                        <a:defRPr/>
                      </a:pPr>
                      <a:endParaRPr lang="en-US" sz="1200" b="0" i="0" u="none" strike="noStrike" baseline="0" noProof="0" dirty="0">
                        <a:solidFill>
                          <a:schemeClr val="bg1"/>
                        </a:solidFill>
                        <a:latin typeface="+mn-lt"/>
                      </a:endParaRPr>
                    </a:p>
                  </a:txBody>
                  <a:tcPr anchor="ctr"/>
                </a:tc>
                <a:tc>
                  <a:txBody>
                    <a:bodyPr/>
                    <a:lstStyle/>
                    <a:p>
                      <a:pPr lvl="0" algn="ctr" rtl="0" fontAlgn="auto"/>
                      <a:r>
                        <a:rPr lang="en-US" sz="1200" dirty="0">
                          <a:solidFill>
                            <a:schemeClr val="bg1"/>
                          </a:solidFill>
                        </a:rPr>
                        <a:t>Fail</a:t>
                      </a:r>
                      <a:endParaRPr lang="en-GB" sz="1200" b="0" i="0" u="none" strike="noStrike" noProof="0" dirty="0">
                        <a:solidFill>
                          <a:schemeClr val="bg1"/>
                        </a:solidFill>
                        <a:effectLst/>
                        <a:latin typeface="+mn-lt"/>
                      </a:endParaRPr>
                    </a:p>
                  </a:txBody>
                  <a:tcPr anchor="ctr"/>
                </a:tc>
                <a:tc>
                  <a:txBody>
                    <a:bodyPr/>
                    <a:lstStyle/>
                    <a:p>
                      <a:pPr marL="0" lvl="0" indent="0" algn="ctr">
                        <a:lnSpc>
                          <a:spcPct val="100000"/>
                        </a:lnSpc>
                        <a:buNone/>
                      </a:pPr>
                      <a:r>
                        <a:rPr lang="en-US" sz="1200" b="0" i="0" u="none" strike="noStrike" baseline="0" noProof="0" dirty="0">
                          <a:solidFill>
                            <a:srgbClr val="FFFFFF"/>
                          </a:solidFill>
                          <a:latin typeface="Bierstadt"/>
                        </a:rPr>
                        <a:t>The outcome was limited and alternative is considered.</a:t>
                      </a:r>
                      <a:endParaRPr lang="en-US" dirty="0"/>
                    </a:p>
                    <a:p>
                      <a:pPr marL="0" marR="0" lvl="0" indent="0" algn="ctr">
                        <a:lnSpc>
                          <a:spcPct val="100000"/>
                        </a:lnSpc>
                        <a:spcBef>
                          <a:spcPts val="0"/>
                        </a:spcBef>
                        <a:spcAft>
                          <a:spcPts val="0"/>
                        </a:spcAft>
                        <a:buClrTx/>
                        <a:buSzTx/>
                        <a:buFontTx/>
                        <a:buNone/>
                      </a:pPr>
                      <a:endParaRPr lang="en-US" sz="1200" b="0" i="0" u="none" strike="noStrike" baseline="0" noProof="0" dirty="0">
                        <a:solidFill>
                          <a:schemeClr val="bg1"/>
                        </a:solidFill>
                        <a:latin typeface="+mn-lt"/>
                      </a:endParaRPr>
                    </a:p>
                  </a:txBody>
                  <a:tcPr anchor="ctr"/>
                </a:tc>
                <a:extLst>
                  <a:ext uri="{0D108BD9-81ED-4DB2-BD59-A6C34878D82A}">
                    <a16:rowId xmlns:a16="http://schemas.microsoft.com/office/drawing/2014/main" val="2282084003"/>
                  </a:ext>
                </a:extLst>
              </a:tr>
              <a:tr h="958208">
                <a:tc>
                  <a:txBody>
                    <a:bodyPr/>
                    <a:lstStyle/>
                    <a:p>
                      <a:pPr algn="ctr" rtl="0" fontAlgn="base"/>
                      <a:r>
                        <a:rPr lang="en-GB" sz="1200" b="0" i="0" noProof="0" dirty="0">
                          <a:solidFill>
                            <a:schemeClr val="bg1"/>
                          </a:solidFill>
                          <a:effectLst/>
                          <a:latin typeface="+mn-lt"/>
                        </a:rPr>
                        <a:t>4</a:t>
                      </a:r>
                    </a:p>
                  </a:txBody>
                  <a:tcPr anchor="ctr"/>
                </a:tc>
                <a:tc>
                  <a:txBody>
                    <a:bodyPr/>
                    <a:lstStyle/>
                    <a:p>
                      <a:pPr lvl="0" algn="ctr" rtl="0" fontAlgn="auto"/>
                      <a:r>
                        <a:rPr lang="en-GB" sz="1200" b="0" u="none" strike="noStrike" noProof="0" dirty="0">
                          <a:solidFill>
                            <a:schemeClr val="bg1"/>
                          </a:solidFill>
                          <a:effectLst/>
                        </a:rPr>
                        <a:t>​</a:t>
                      </a:r>
                    </a:p>
                    <a:p>
                      <a:pPr lvl="0" algn="ctr">
                        <a:lnSpc>
                          <a:spcPct val="100000"/>
                        </a:lnSpc>
                        <a:spcBef>
                          <a:spcPts val="0"/>
                        </a:spcBef>
                        <a:spcAft>
                          <a:spcPts val="0"/>
                        </a:spcAft>
                        <a:buNone/>
                      </a:pPr>
                      <a:r>
                        <a:rPr lang="en-GB" sz="1200" b="0" u="none" strike="noStrike" noProof="0" dirty="0">
                          <a:solidFill>
                            <a:schemeClr val="bg1"/>
                          </a:solidFill>
                          <a:effectLst/>
                        </a:rPr>
                        <a:t>​Using alternative for Google recognizer </a:t>
                      </a:r>
                      <a:endParaRPr lang="en-US" sz="1200" dirty="0">
                        <a:solidFill>
                          <a:schemeClr val="bg1"/>
                        </a:solidFill>
                      </a:endParaRPr>
                    </a:p>
                    <a:p>
                      <a:pPr lvl="0" algn="ctr">
                        <a:lnSpc>
                          <a:spcPct val="100000"/>
                        </a:lnSpc>
                        <a:spcBef>
                          <a:spcPts val="0"/>
                        </a:spcBef>
                        <a:spcAft>
                          <a:spcPts val="0"/>
                        </a:spcAft>
                        <a:buNone/>
                      </a:pPr>
                      <a:endParaRPr lang="en-GB" sz="1200" b="0" u="none" strike="noStrike" noProof="0" dirty="0">
                        <a:solidFill>
                          <a:schemeClr val="bg1"/>
                        </a:solidFill>
                        <a:effectLst/>
                      </a:endParaRPr>
                    </a:p>
                  </a:txBody>
                  <a:tcPr anchor="ctr"/>
                </a:tc>
                <a:tc>
                  <a:txBody>
                    <a:bodyPr/>
                    <a:lstStyle/>
                    <a:p>
                      <a:pPr lvl="0" algn="ctr">
                        <a:lnSpc>
                          <a:spcPct val="100000"/>
                        </a:lnSpc>
                        <a:spcBef>
                          <a:spcPts val="0"/>
                        </a:spcBef>
                        <a:spcAft>
                          <a:spcPts val="0"/>
                        </a:spcAft>
                        <a:buNone/>
                      </a:pPr>
                      <a:r>
                        <a:rPr lang="en-US" sz="1200" b="0" i="0" u="none" strike="noStrike" baseline="0" noProof="0" dirty="0">
                          <a:solidFill>
                            <a:srgbClr val="FFFFFF"/>
                          </a:solidFill>
                        </a:rPr>
                        <a:t>To find workable alternative to Google recognizer</a:t>
                      </a:r>
                      <a:endParaRPr lang="en-US" dirty="0"/>
                    </a:p>
                    <a:p>
                      <a:pPr marL="0" marR="0" lvl="0" indent="0" algn="ctr" defTabSz="914400">
                        <a:lnSpc>
                          <a:spcPct val="100000"/>
                        </a:lnSpc>
                        <a:spcBef>
                          <a:spcPts val="0"/>
                        </a:spcBef>
                        <a:spcAft>
                          <a:spcPts val="0"/>
                        </a:spcAft>
                        <a:buClrTx/>
                        <a:buSzTx/>
                        <a:buFontTx/>
                        <a:buNone/>
                        <a:tabLst/>
                        <a:defRPr/>
                      </a:pPr>
                      <a:endParaRPr lang="en-US" sz="1200" b="0" i="0" u="none" strike="noStrike" baseline="0" noProof="0" dirty="0">
                        <a:solidFill>
                          <a:schemeClr val="bg1"/>
                        </a:solidFill>
                        <a:latin typeface="+mn-lt"/>
                      </a:endParaRPr>
                    </a:p>
                  </a:txBody>
                  <a:tcPr anchor="ctr"/>
                </a:tc>
                <a:tc>
                  <a:txBody>
                    <a:bodyPr/>
                    <a:lstStyle/>
                    <a:p>
                      <a:pPr marL="0" lvl="0" indent="0" algn="ctr">
                        <a:lnSpc>
                          <a:spcPct val="100000"/>
                        </a:lnSpc>
                        <a:buNone/>
                      </a:pPr>
                      <a:r>
                        <a:rPr lang="en-US" sz="1200" b="0" i="0" u="none" strike="noStrike" baseline="0" noProof="0" dirty="0">
                          <a:solidFill>
                            <a:srgbClr val="FFFFFF"/>
                          </a:solidFill>
                          <a:latin typeface="Bierstadt"/>
                        </a:rPr>
                        <a:t>The Diagram was used and provided detailed transcript.</a:t>
                      </a:r>
                      <a:endParaRPr lang="en-US" dirty="0"/>
                    </a:p>
                    <a:p>
                      <a:pPr marL="0" marR="0" lvl="0" indent="0" algn="ctr">
                        <a:lnSpc>
                          <a:spcPct val="100000"/>
                        </a:lnSpc>
                        <a:spcBef>
                          <a:spcPts val="0"/>
                        </a:spcBef>
                        <a:spcAft>
                          <a:spcPts val="0"/>
                        </a:spcAft>
                        <a:buClrTx/>
                        <a:buSzTx/>
                        <a:buFontTx/>
                        <a:buNone/>
                      </a:pPr>
                      <a:endParaRPr lang="en-US" sz="1200" b="0" i="0" u="none" strike="noStrike" baseline="0" noProof="0" dirty="0">
                        <a:solidFill>
                          <a:schemeClr val="bg1"/>
                        </a:solidFill>
                        <a:latin typeface="+mn-lt"/>
                      </a:endParaRPr>
                    </a:p>
                  </a:txBody>
                  <a:tcPr anchor="ctr"/>
                </a:tc>
                <a:tc>
                  <a:txBody>
                    <a:bodyPr/>
                    <a:lstStyle/>
                    <a:p>
                      <a:pPr lvl="0" algn="ctr" rtl="0" fontAlgn="auto"/>
                      <a:r>
                        <a:rPr lang="en-US" sz="1200" dirty="0">
                          <a:solidFill>
                            <a:schemeClr val="bg1"/>
                          </a:solidFill>
                        </a:rPr>
                        <a:t>Pass</a:t>
                      </a:r>
                      <a:endParaRPr lang="en-GB" sz="1200" b="0" i="0" u="none" strike="noStrike" noProof="0" dirty="0">
                        <a:solidFill>
                          <a:schemeClr val="bg1"/>
                        </a:solidFill>
                        <a:effectLst/>
                        <a:latin typeface="+mn-lt"/>
                      </a:endParaRPr>
                    </a:p>
                  </a:txBody>
                  <a:tcPr anchor="ctr"/>
                </a:tc>
                <a:tc>
                  <a:txBody>
                    <a:bodyPr/>
                    <a:lstStyle/>
                    <a:p>
                      <a:pPr marL="0" lvl="0" indent="0" algn="ctr">
                        <a:lnSpc>
                          <a:spcPct val="100000"/>
                        </a:lnSpc>
                        <a:buNone/>
                      </a:pPr>
                      <a:r>
                        <a:rPr lang="en-US" sz="1200" b="0" i="0" u="none" strike="noStrike" baseline="0" noProof="0" dirty="0">
                          <a:solidFill>
                            <a:srgbClr val="FFFFFF"/>
                          </a:solidFill>
                          <a:latin typeface="Bierstadt"/>
                        </a:rPr>
                        <a:t>The transcript generated by Deep gram was quite accurate and consistent.</a:t>
                      </a:r>
                      <a:endParaRPr lang="en-US" dirty="0"/>
                    </a:p>
                    <a:p>
                      <a:pPr marL="0" marR="0" lvl="0" indent="0" algn="ctr">
                        <a:lnSpc>
                          <a:spcPct val="100000"/>
                        </a:lnSpc>
                        <a:spcBef>
                          <a:spcPts val="0"/>
                        </a:spcBef>
                        <a:spcAft>
                          <a:spcPts val="0"/>
                        </a:spcAft>
                        <a:buClrTx/>
                        <a:buSzTx/>
                        <a:buFontTx/>
                        <a:buNone/>
                      </a:pPr>
                      <a:endParaRPr lang="en-US" sz="1200" b="0" i="0" u="none" strike="noStrike" baseline="0" noProof="0" dirty="0">
                        <a:solidFill>
                          <a:schemeClr val="bg1"/>
                        </a:solidFill>
                        <a:latin typeface="+mn-lt"/>
                      </a:endParaRPr>
                    </a:p>
                  </a:txBody>
                  <a:tcPr anchor="ctr"/>
                </a:tc>
                <a:extLst>
                  <a:ext uri="{0D108BD9-81ED-4DB2-BD59-A6C34878D82A}">
                    <a16:rowId xmlns:a16="http://schemas.microsoft.com/office/drawing/2014/main" val="2110867358"/>
                  </a:ext>
                </a:extLst>
              </a:tr>
            </a:tbl>
          </a:graphicData>
        </a:graphic>
      </p:graphicFrame>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9335218" y="128079"/>
            <a:ext cx="2743200" cy="365125"/>
          </a:xfrm>
        </p:spPr>
        <p:txBody>
          <a:bodyPr rtlCol="0"/>
          <a:lstStyle/>
          <a:p>
            <a:pPr rtl="0"/>
            <a:fld id="{A402E4C0-AD5E-4E8C-9F21-7CCE474BDCEB}" type="slidenum">
              <a:rPr lang="en-GB" smtClean="0"/>
              <a:pPr rtl="0"/>
              <a:t>13</a:t>
            </a:fld>
            <a:endParaRPr lang="en-GB" dirty="0"/>
          </a:p>
        </p:txBody>
      </p:sp>
    </p:spTree>
    <p:extLst>
      <p:ext uri="{BB962C8B-B14F-4D97-AF65-F5344CB8AC3E}">
        <p14:creationId xmlns:p14="http://schemas.microsoft.com/office/powerpoint/2010/main" val="2030586095"/>
      </p:ext>
    </p:extLst>
  </p:cSld>
  <p:clrMapOvr>
    <a:masterClrMapping/>
  </p:clrMapOvr>
  <p:transition spd="med">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750" fill="hold"/>
                                        <p:tgtEl>
                                          <p:spTgt spid="19"/>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arn(inVertical)">
                                      <p:cBhvr>
                                        <p:cTn id="12"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0" y="0"/>
            <a:ext cx="12192000" cy="909707"/>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r>
              <a:rPr lang="en-GB" dirty="0"/>
              <a:t>Growth strategy</a:t>
            </a:r>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0" y="909707"/>
            <a:ext cx="12192000" cy="630936"/>
          </a:xfrm>
        </p:spPr>
        <p:txBody>
          <a:bodyPr rtlCol="0" anchor="ctr"/>
          <a:lstStyle/>
          <a:p>
            <a:pPr rtl="0"/>
            <a:r>
              <a:rPr lang="en-GB" dirty="0"/>
              <a:t>How Tango Eye will scale in the future​</a:t>
            </a:r>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975113" y="1947732"/>
            <a:ext cx="1975104" cy="868680"/>
          </a:xfrm>
        </p:spPr>
        <p:txBody>
          <a:bodyPr rtlCol="0"/>
          <a:lstStyle/>
          <a:p>
            <a:pPr rtl="0"/>
            <a:r>
              <a:rPr lang="en-GB" dirty="0"/>
              <a:t>Retail costs</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8871770" y="1949132"/>
            <a:ext cx="1975104" cy="872525"/>
          </a:xfrm>
        </p:spPr>
        <p:txBody>
          <a:bodyPr rtlCol="0"/>
          <a:lstStyle/>
          <a:p>
            <a:pPr rtl="0"/>
            <a:r>
              <a:rPr lang="en-GB" dirty="0"/>
              <a:t>Brand visibility</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6239551" y="1949132"/>
            <a:ext cx="1975104" cy="868680"/>
          </a:xfrm>
        </p:spPr>
        <p:txBody>
          <a:bodyPr rtlCol="0"/>
          <a:lstStyle/>
          <a:p>
            <a:pPr rtl="0"/>
            <a:r>
              <a:rPr lang="en-GB" dirty="0"/>
              <a:t>Marketing &amp; innovation</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14</a:t>
            </a:fld>
            <a:endParaRPr lang="en-GB" dirty="0"/>
          </a:p>
        </p:txBody>
      </p:sp>
      <p:sp>
        <p:nvSpPr>
          <p:cNvPr id="2" name="Text Placeholder 22">
            <a:extLst>
              <a:ext uri="{FF2B5EF4-FFF2-40B4-BE49-F238E27FC236}">
                <a16:creationId xmlns:a16="http://schemas.microsoft.com/office/drawing/2014/main" id="{B3884419-DE7F-3A14-8E38-633F12B571E3}"/>
              </a:ext>
            </a:extLst>
          </p:cNvPr>
          <p:cNvSpPr txBox="1">
            <a:spLocks/>
          </p:cNvSpPr>
          <p:nvPr/>
        </p:nvSpPr>
        <p:spPr>
          <a:xfrm>
            <a:off x="3607332" y="1947732"/>
            <a:ext cx="1975104" cy="868680"/>
          </a:xfrm>
          <a:prstGeom prst="rect">
            <a:avLst/>
          </a:prstGeom>
          <a:ln w="25400">
            <a:solidFill>
              <a:schemeClr val="accent6"/>
            </a:solidFill>
          </a:ln>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stores</a:t>
            </a:r>
          </a:p>
        </p:txBody>
      </p:sp>
      <p:pic>
        <p:nvPicPr>
          <p:cNvPr id="4" name="Picture 3">
            <a:extLst>
              <a:ext uri="{FF2B5EF4-FFF2-40B4-BE49-F238E27FC236}">
                <a16:creationId xmlns:a16="http://schemas.microsoft.com/office/drawing/2014/main" id="{5D1C256C-C6C3-A2C3-17F7-7FA462C0C79C}"/>
              </a:ext>
            </a:extLst>
          </p:cNvPr>
          <p:cNvPicPr>
            <a:picLocks noChangeAspect="1"/>
          </p:cNvPicPr>
          <p:nvPr/>
        </p:nvPicPr>
        <p:blipFill rotWithShape="1">
          <a:blip r:embed="rId3"/>
          <a:srcRect l="3100" t="2015" r="3164" b="3797"/>
          <a:stretch/>
        </p:blipFill>
        <p:spPr>
          <a:xfrm>
            <a:off x="7396579" y="3059824"/>
            <a:ext cx="3450295" cy="3443792"/>
          </a:xfrm>
          <a:prstGeom prst="rect">
            <a:avLst/>
          </a:prstGeom>
        </p:spPr>
      </p:pic>
      <p:sp>
        <p:nvSpPr>
          <p:cNvPr id="7" name="TextBox 6">
            <a:extLst>
              <a:ext uri="{FF2B5EF4-FFF2-40B4-BE49-F238E27FC236}">
                <a16:creationId xmlns:a16="http://schemas.microsoft.com/office/drawing/2014/main" id="{6FD5EEFA-8979-88F7-63B5-8F119BA1B775}"/>
              </a:ext>
            </a:extLst>
          </p:cNvPr>
          <p:cNvSpPr txBox="1"/>
          <p:nvPr/>
        </p:nvSpPr>
        <p:spPr>
          <a:xfrm>
            <a:off x="7970776" y="6011533"/>
            <a:ext cx="2301899" cy="253916"/>
          </a:xfrm>
          <a:prstGeom prst="rect">
            <a:avLst/>
          </a:prstGeom>
          <a:noFill/>
        </p:spPr>
        <p:txBody>
          <a:bodyPr wrap="square">
            <a:spAutoFit/>
          </a:bodyPr>
          <a:lstStyle/>
          <a:p>
            <a:pPr algn="ctr"/>
            <a:r>
              <a:rPr lang="en-GB" sz="1050" dirty="0"/>
              <a:t>(Tango Eye, 2024) Tango Eye</a:t>
            </a:r>
          </a:p>
        </p:txBody>
      </p:sp>
      <p:pic>
        <p:nvPicPr>
          <p:cNvPr id="14" name="Picture 13" descr="A bar graph with different colored bars&#10;&#10;Description automatically generated">
            <a:extLst>
              <a:ext uri="{FF2B5EF4-FFF2-40B4-BE49-F238E27FC236}">
                <a16:creationId xmlns:a16="http://schemas.microsoft.com/office/drawing/2014/main" id="{1F761FA5-7618-AC03-51C7-B010B1ED23F1}"/>
              </a:ext>
            </a:extLst>
          </p:cNvPr>
          <p:cNvPicPr>
            <a:picLocks noChangeAspect="1"/>
          </p:cNvPicPr>
          <p:nvPr/>
        </p:nvPicPr>
        <p:blipFill>
          <a:blip r:embed="rId4"/>
          <a:stretch>
            <a:fillRect/>
          </a:stretch>
        </p:blipFill>
        <p:spPr>
          <a:xfrm>
            <a:off x="975113" y="3059824"/>
            <a:ext cx="5452112" cy="3443792"/>
          </a:xfrm>
          <a:prstGeom prst="rect">
            <a:avLst/>
          </a:prstGeom>
        </p:spPr>
      </p:pic>
    </p:spTree>
    <p:extLst>
      <p:ext uri="{BB962C8B-B14F-4D97-AF65-F5344CB8AC3E}">
        <p14:creationId xmlns:p14="http://schemas.microsoft.com/office/powerpoint/2010/main" val="424922753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750"/>
                                        <p:tgtEl>
                                          <p:spTgt spid="6">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750"/>
                                        <p:tgtEl>
                                          <p:spTgt spid="14"/>
                                        </p:tgtEl>
                                      </p:cBhvr>
                                    </p:animEffect>
                                  </p:childTnLst>
                                </p:cTn>
                              </p:par>
                              <p:par>
                                <p:cTn id="16" presetID="2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750"/>
                                        <p:tgtEl>
                                          <p:spTgt spid="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750"/>
                                        <p:tgtEl>
                                          <p:spTgt spid="7"/>
                                        </p:tgtEl>
                                      </p:cBhvr>
                                    </p:animEffect>
                                  </p:childTnLst>
                                </p:cTn>
                              </p:par>
                            </p:childTnLst>
                          </p:cTn>
                        </p:par>
                        <p:par>
                          <p:cTn id="22" fill="hold">
                            <p:stCondLst>
                              <p:cond delay="75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250"/>
                            </p:stCondLst>
                            <p:childTnLst>
                              <p:par>
                                <p:cTn id="27" presetID="22" presetClass="entr" presetSubtype="4"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par>
                          <p:cTn id="30" fill="hold">
                            <p:stCondLst>
                              <p:cond delay="175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2250"/>
                            </p:stCondLst>
                            <p:childTnLst>
                              <p:par>
                                <p:cTn id="35" presetID="22" presetClass="entr" presetSubtype="2"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righ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23" grpId="0" animBg="1"/>
      <p:bldP spid="24" grpId="0" animBg="1"/>
      <p:bldP spid="25" grpId="0" animBg="1"/>
      <p:bldP spid="2"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9EC6EA-0073-4BF3-EB5D-0A3025E55F28}"/>
              </a:ext>
            </a:extLst>
          </p:cNvPr>
          <p:cNvSpPr txBox="1"/>
          <p:nvPr/>
        </p:nvSpPr>
        <p:spPr>
          <a:xfrm>
            <a:off x="42604" y="58968"/>
            <a:ext cx="6010785" cy="523220"/>
          </a:xfrm>
          <a:prstGeom prst="rect">
            <a:avLst/>
          </a:prstGeom>
          <a:noFill/>
        </p:spPr>
        <p:txBody>
          <a:bodyPr wrap="square" anchor="ctr">
            <a:spAutoFit/>
          </a:bodyPr>
          <a:lstStyle/>
          <a:p>
            <a:pPr algn="ctr"/>
            <a:r>
              <a:rPr lang="en-GB" sz="2800" b="0" i="0" u="none" strike="noStrike" kern="1200" cap="all" spc="400" normalizeH="0" dirty="0">
                <a:ln w="19050">
                  <a:solidFill>
                    <a:schemeClr val="accent5"/>
                  </a:solidFill>
                </a:ln>
                <a:noFill/>
                <a:effectLst/>
                <a:uLnTx/>
                <a:uFillTx/>
                <a:latin typeface="+mj-lt"/>
                <a:ea typeface="+mn-ea"/>
                <a:cs typeface="+mn-cs"/>
              </a:rPr>
              <a:t>PyCharm</a:t>
            </a:r>
            <a:endParaRPr lang="en-GB" sz="2800" dirty="0"/>
          </a:p>
        </p:txBody>
      </p:sp>
      <p:sp>
        <p:nvSpPr>
          <p:cNvPr id="2" name="TextBox 1">
            <a:extLst>
              <a:ext uri="{FF2B5EF4-FFF2-40B4-BE49-F238E27FC236}">
                <a16:creationId xmlns:a16="http://schemas.microsoft.com/office/drawing/2014/main" id="{183D3FF1-4DF0-64CC-8F3B-DB70A1FB9B3A}"/>
              </a:ext>
            </a:extLst>
          </p:cNvPr>
          <p:cNvSpPr txBox="1"/>
          <p:nvPr/>
        </p:nvSpPr>
        <p:spPr>
          <a:xfrm>
            <a:off x="6138612" y="1814538"/>
            <a:ext cx="6053388" cy="523220"/>
          </a:xfrm>
          <a:prstGeom prst="rect">
            <a:avLst/>
          </a:prstGeom>
          <a:noFill/>
        </p:spPr>
        <p:txBody>
          <a:bodyPr wrap="square" anchor="ctr">
            <a:spAutoFit/>
          </a:bodyPr>
          <a:lstStyle/>
          <a:p>
            <a:pPr algn="ctr"/>
            <a:r>
              <a:rPr lang="en-GB" sz="2800" b="0" i="0" u="none" strike="noStrike" kern="1200" cap="all" spc="400" normalizeH="0" dirty="0">
                <a:ln w="19050">
                  <a:solidFill>
                    <a:schemeClr val="accent5"/>
                  </a:solidFill>
                </a:ln>
                <a:noFill/>
                <a:effectLst/>
                <a:uLnTx/>
                <a:uFillTx/>
                <a:latin typeface="+mj-lt"/>
                <a:ea typeface="+mn-ea"/>
                <a:cs typeface="+mn-cs"/>
              </a:rPr>
              <a:t>GitHub</a:t>
            </a:r>
            <a:endParaRPr lang="en-GB" sz="2800" dirty="0"/>
          </a:p>
        </p:txBody>
      </p:sp>
      <p:pic>
        <p:nvPicPr>
          <p:cNvPr id="3" name="Picture 2">
            <a:extLst>
              <a:ext uri="{FF2B5EF4-FFF2-40B4-BE49-F238E27FC236}">
                <a16:creationId xmlns:a16="http://schemas.microsoft.com/office/drawing/2014/main" id="{5C0E4D11-2A13-E882-5C02-DB8F2E232BEC}"/>
              </a:ext>
            </a:extLst>
          </p:cNvPr>
          <p:cNvPicPr>
            <a:picLocks noChangeAspect="1"/>
          </p:cNvPicPr>
          <p:nvPr/>
        </p:nvPicPr>
        <p:blipFill rotWithShape="1">
          <a:blip r:embed="rId2"/>
          <a:srcRect t="5423" r="16087" b="5783"/>
          <a:stretch/>
        </p:blipFill>
        <p:spPr>
          <a:xfrm>
            <a:off x="42605" y="556309"/>
            <a:ext cx="6010784" cy="3779500"/>
          </a:xfrm>
          <a:prstGeom prst="rect">
            <a:avLst/>
          </a:prstGeom>
        </p:spPr>
      </p:pic>
      <p:pic>
        <p:nvPicPr>
          <p:cNvPr id="5" name="Picture 4">
            <a:extLst>
              <a:ext uri="{FF2B5EF4-FFF2-40B4-BE49-F238E27FC236}">
                <a16:creationId xmlns:a16="http://schemas.microsoft.com/office/drawing/2014/main" id="{729BC655-7A1E-2531-2E2D-58F94D503DC6}"/>
              </a:ext>
            </a:extLst>
          </p:cNvPr>
          <p:cNvPicPr>
            <a:picLocks noChangeAspect="1"/>
          </p:cNvPicPr>
          <p:nvPr/>
        </p:nvPicPr>
        <p:blipFill rotWithShape="1">
          <a:blip r:embed="rId3"/>
          <a:srcRect r="26313"/>
          <a:stretch/>
        </p:blipFill>
        <p:spPr>
          <a:xfrm>
            <a:off x="6138612" y="3071582"/>
            <a:ext cx="6096000" cy="3786418"/>
          </a:xfrm>
          <a:prstGeom prst="rect">
            <a:avLst/>
          </a:prstGeom>
        </p:spPr>
      </p:pic>
      <p:sp>
        <p:nvSpPr>
          <p:cNvPr id="6" name="Title 14">
            <a:extLst>
              <a:ext uri="{FF2B5EF4-FFF2-40B4-BE49-F238E27FC236}">
                <a16:creationId xmlns:a16="http://schemas.microsoft.com/office/drawing/2014/main" id="{D85A6BF8-8FD7-8ED6-F97F-37C77C71C0E8}"/>
              </a:ext>
            </a:extLst>
          </p:cNvPr>
          <p:cNvSpPr>
            <a:spLocks noGrp="1"/>
          </p:cNvSpPr>
          <p:nvPr>
            <p:ph type="title"/>
          </p:nvPr>
        </p:nvSpPr>
        <p:spPr>
          <a:xfrm>
            <a:off x="6138609" y="2337758"/>
            <a:ext cx="6096003" cy="615406"/>
          </a:xfrm>
          <a:noFill/>
        </p:spPr>
        <p:txBody>
          <a:bodyPr vert="horz" lIns="91440" tIns="45720" rIns="91440" bIns="45720" rtlCol="0" anchor="b">
            <a:noAutofit/>
          </a:bodyPr>
          <a:lstStyle/>
          <a:p>
            <a:pPr algn="ctr">
              <a:lnSpc>
                <a:spcPct val="90000"/>
              </a:lnSpc>
            </a:pPr>
            <a:r>
              <a:rPr lang="en-US" sz="1200" dirty="0">
                <a:solidFill>
                  <a:srgbClr val="FFFFFF"/>
                </a:solidFill>
              </a:rPr>
              <a:t>https://github.com/Shabbir012/Project-3B23</a:t>
            </a:r>
          </a:p>
        </p:txBody>
      </p:sp>
    </p:spTree>
    <p:extLst>
      <p:ext uri="{BB962C8B-B14F-4D97-AF65-F5344CB8AC3E}">
        <p14:creationId xmlns:p14="http://schemas.microsoft.com/office/powerpoint/2010/main" val="2936583814"/>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75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750"/>
                                        <p:tgtEl>
                                          <p:spTgt spid="3"/>
                                        </p:tgtEl>
                                      </p:cBhvr>
                                    </p:animEffect>
                                  </p:childTnLst>
                                </p:cTn>
                              </p:par>
                            </p:childTnLst>
                          </p:cTn>
                        </p:par>
                        <p:par>
                          <p:cTn id="11" fill="hold">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750"/>
                                        <p:tgtEl>
                                          <p:spTgt spid="2"/>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750"/>
                                        <p:tgtEl>
                                          <p:spTgt spid="5"/>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1" y="0"/>
            <a:ext cx="9145810" cy="1160206"/>
          </a:xfrm>
        </p:spPr>
        <p:txBody>
          <a:bodyPr rtlCol="0" anchor="ctr">
            <a:normAutofit/>
          </a:bodyPr>
          <a:lstStyle/>
          <a:p>
            <a:pPr algn="ctr" rtl="0"/>
            <a:r>
              <a:rPr lang="en-GB" sz="2800" b="0" i="0" u="none" strike="noStrike" kern="1200" cap="all" spc="400" normalizeH="0" dirty="0">
                <a:ln w="19050">
                  <a:solidFill>
                    <a:schemeClr val="accent5"/>
                  </a:solidFill>
                </a:ln>
                <a:noFill/>
                <a:effectLst/>
                <a:uLnTx/>
                <a:uFillTx/>
                <a:latin typeface="+mj-lt"/>
                <a:ea typeface="+mn-ea"/>
                <a:cs typeface="+mn-cs"/>
              </a:rPr>
              <a:t>Crisp DM</a:t>
            </a:r>
            <a:endParaRPr lang="en-GB" dirty="0"/>
          </a:p>
        </p:txBody>
      </p:sp>
      <p:sp>
        <p:nvSpPr>
          <p:cNvPr id="3" name="Text Placeholder 2">
            <a:extLst>
              <a:ext uri="{FF2B5EF4-FFF2-40B4-BE49-F238E27FC236}">
                <a16:creationId xmlns:a16="http://schemas.microsoft.com/office/drawing/2014/main" id="{C1B8F0A8-0C58-7D63-3BF4-AE385BAA6EEE}"/>
              </a:ext>
            </a:extLst>
          </p:cNvPr>
          <p:cNvSpPr>
            <a:spLocks noGrp="1"/>
          </p:cNvSpPr>
          <p:nvPr>
            <p:ph type="body" sz="quarter" idx="22"/>
          </p:nvPr>
        </p:nvSpPr>
        <p:spPr>
          <a:xfrm>
            <a:off x="0" y="1358635"/>
            <a:ext cx="9145810" cy="678426"/>
          </a:xfrm>
        </p:spPr>
        <p:txBody>
          <a:bodyPr anchor="ctr">
            <a:normAutofit/>
          </a:bodyPr>
          <a:lstStyle/>
          <a:p>
            <a:pPr algn="ctr"/>
            <a:r>
              <a:rPr lang="en-GB" dirty="0"/>
              <a:t>What is crisp dm?</a:t>
            </a:r>
          </a:p>
        </p:txBody>
      </p:sp>
      <p:pic>
        <p:nvPicPr>
          <p:cNvPr id="8" name="Picture 7">
            <a:extLst>
              <a:ext uri="{FF2B5EF4-FFF2-40B4-BE49-F238E27FC236}">
                <a16:creationId xmlns:a16="http://schemas.microsoft.com/office/drawing/2014/main" id="{20C2CCEE-0713-61B5-A01F-A5B013EEF086}"/>
              </a:ext>
            </a:extLst>
          </p:cNvPr>
          <p:cNvPicPr>
            <a:picLocks noChangeAspect="1"/>
          </p:cNvPicPr>
          <p:nvPr/>
        </p:nvPicPr>
        <p:blipFill rotWithShape="1">
          <a:blip r:embed="rId3"/>
          <a:srcRect l="9442" r="9623"/>
          <a:stretch/>
        </p:blipFill>
        <p:spPr>
          <a:xfrm>
            <a:off x="9201477" y="63211"/>
            <a:ext cx="2945653" cy="2766418"/>
          </a:xfrm>
          <a:prstGeom prst="rect">
            <a:avLst/>
          </a:prstGeom>
        </p:spPr>
      </p:pic>
      <p:sp>
        <p:nvSpPr>
          <p:cNvPr id="9" name="TextBox 8">
            <a:extLst>
              <a:ext uri="{FF2B5EF4-FFF2-40B4-BE49-F238E27FC236}">
                <a16:creationId xmlns:a16="http://schemas.microsoft.com/office/drawing/2014/main" id="{20C3E4C9-8A94-9625-099A-D7EAED5DEF10}"/>
              </a:ext>
            </a:extLst>
          </p:cNvPr>
          <p:cNvSpPr txBox="1"/>
          <p:nvPr/>
        </p:nvSpPr>
        <p:spPr>
          <a:xfrm>
            <a:off x="9564582" y="2859126"/>
            <a:ext cx="2219442" cy="200055"/>
          </a:xfrm>
          <a:prstGeom prst="rect">
            <a:avLst/>
          </a:prstGeom>
          <a:noFill/>
        </p:spPr>
        <p:txBody>
          <a:bodyPr wrap="square">
            <a:spAutoFit/>
          </a:bodyPr>
          <a:lstStyle/>
          <a:p>
            <a:pPr algn="ctr"/>
            <a:r>
              <a:rPr lang="en-GB" sz="700" dirty="0">
                <a:solidFill>
                  <a:schemeClr val="bg1"/>
                </a:solidFill>
                <a:latin typeface="Abadi" panose="020B0604020104020204" pitchFamily="34" charset="0"/>
              </a:rPr>
              <a:t>(Hotz,2024), </a:t>
            </a:r>
            <a:r>
              <a:rPr lang="en-GB" sz="700" b="0" i="0" dirty="0">
                <a:solidFill>
                  <a:schemeClr val="bg1"/>
                </a:solidFill>
                <a:effectLst/>
                <a:latin typeface="Abadi" panose="020B0604020104020204" pitchFamily="34" charset="0"/>
              </a:rPr>
              <a:t>What Is CRISP DM?</a:t>
            </a:r>
          </a:p>
        </p:txBody>
      </p:sp>
      <p:sp>
        <p:nvSpPr>
          <p:cNvPr id="12" name="Text Placeholder 56">
            <a:extLst>
              <a:ext uri="{FF2B5EF4-FFF2-40B4-BE49-F238E27FC236}">
                <a16:creationId xmlns:a16="http://schemas.microsoft.com/office/drawing/2014/main" id="{CA817663-4BE4-BACA-92A5-28A906ADF66F}"/>
              </a:ext>
            </a:extLst>
          </p:cNvPr>
          <p:cNvSpPr txBox="1">
            <a:spLocks/>
          </p:cNvSpPr>
          <p:nvPr/>
        </p:nvSpPr>
        <p:spPr>
          <a:xfrm>
            <a:off x="0" y="2371233"/>
            <a:ext cx="9300652" cy="892850"/>
          </a:xfrm>
          <a:prstGeom prst="rect">
            <a:avLst/>
          </a:prstGeom>
        </p:spPr>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dirty="0">
                <a:solidFill>
                  <a:schemeClr val="bg1"/>
                </a:solidFill>
              </a:rPr>
              <a:t>(Hotz,2024) The Cross Industry Standard Process for Data Mining is a process model that serves as the base for a data science process.</a:t>
            </a:r>
          </a:p>
        </p:txBody>
      </p:sp>
      <p:pic>
        <p:nvPicPr>
          <p:cNvPr id="7" name="Picture 6" descr="A red and grey circle with white text&#10;&#10;Description automatically generated">
            <a:extLst>
              <a:ext uri="{FF2B5EF4-FFF2-40B4-BE49-F238E27FC236}">
                <a16:creationId xmlns:a16="http://schemas.microsoft.com/office/drawing/2014/main" id="{CDF2572C-A31F-38C4-03CA-F6D4FA92FB1E}"/>
              </a:ext>
            </a:extLst>
          </p:cNvPr>
          <p:cNvPicPr>
            <a:picLocks noChangeAspect="1"/>
          </p:cNvPicPr>
          <p:nvPr/>
        </p:nvPicPr>
        <p:blipFill>
          <a:blip r:embed="rId4"/>
          <a:stretch>
            <a:fillRect/>
          </a:stretch>
        </p:blipFill>
        <p:spPr>
          <a:xfrm>
            <a:off x="0" y="3712556"/>
            <a:ext cx="12191999" cy="2995968"/>
          </a:xfrm>
          <a:prstGeom prst="rect">
            <a:avLst/>
          </a:prstGeom>
        </p:spPr>
      </p:pic>
    </p:spTree>
    <p:extLst>
      <p:ext uri="{BB962C8B-B14F-4D97-AF65-F5344CB8AC3E}">
        <p14:creationId xmlns:p14="http://schemas.microsoft.com/office/powerpoint/2010/main" val="163363249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anim calcmode="lin" valueType="num">
                                      <p:cBhvr>
                                        <p:cTn id="8" dur="750" fill="hold"/>
                                        <p:tgtEl>
                                          <p:spTgt spid="34"/>
                                        </p:tgtEl>
                                        <p:attrNameLst>
                                          <p:attrName>ppt_x</p:attrName>
                                        </p:attrNameLst>
                                      </p:cBhvr>
                                      <p:tavLst>
                                        <p:tav tm="0">
                                          <p:val>
                                            <p:strVal val="#ppt_x"/>
                                          </p:val>
                                        </p:tav>
                                        <p:tav tm="100000">
                                          <p:val>
                                            <p:strVal val="#ppt_x"/>
                                          </p:val>
                                        </p:tav>
                                      </p:tavLst>
                                    </p:anim>
                                    <p:anim calcmode="lin" valueType="num">
                                      <p:cBhvr>
                                        <p:cTn id="9" dur="750" fill="hold"/>
                                        <p:tgtEl>
                                          <p:spTgt spid="34"/>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750"/>
                                        <p:tgtEl>
                                          <p:spTgt spid="3">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750"/>
                                        <p:tgtEl>
                                          <p:spTgt spid="12"/>
                                        </p:tgtEl>
                                      </p:cBhvr>
                                    </p:animEffect>
                                  </p:childTnLst>
                                </p:cTn>
                              </p:par>
                              <p:par>
                                <p:cTn id="16" presetID="2" presetClass="entr" presetSubtype="2"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1+#ppt_w/2"/>
                                          </p:val>
                                        </p:tav>
                                        <p:tav tm="100000">
                                          <p:val>
                                            <p:strVal val="#ppt_x"/>
                                          </p:val>
                                        </p:tav>
                                      </p:tavLst>
                                    </p:anim>
                                    <p:anim calcmode="lin" valueType="num">
                                      <p:cBhvr additive="base">
                                        <p:cTn id="19" dur="75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2"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750"/>
                                        <p:tgtEl>
                                          <p:spTgt spid="9"/>
                                        </p:tgtEl>
                                      </p:cBhvr>
                                    </p:animEffect>
                                  </p:childTnLst>
                                </p:cTn>
                              </p:par>
                              <p:par>
                                <p:cTn id="23" presetID="16" presetClass="entr" presetSubtype="21"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 grpId="0" build="p"/>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C9F13-BD21-8D48-3E77-2D4F23BE23B6}"/>
              </a:ext>
            </a:extLst>
          </p:cNvPr>
          <p:cNvPicPr>
            <a:picLocks noChangeAspect="1"/>
          </p:cNvPicPr>
          <p:nvPr/>
        </p:nvPicPr>
        <p:blipFill>
          <a:blip r:embed="rId3"/>
          <a:stretch>
            <a:fillRect/>
          </a:stretch>
        </p:blipFill>
        <p:spPr>
          <a:xfrm>
            <a:off x="920082" y="3976777"/>
            <a:ext cx="10547349" cy="2881222"/>
          </a:xfrm>
          <a:prstGeom prst="rect">
            <a:avLst/>
          </a:prstGeom>
        </p:spPr>
      </p:pic>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0" y="1"/>
            <a:ext cx="12192000" cy="973394"/>
          </a:xfrm>
        </p:spPr>
        <p:txBody>
          <a:bodyPr rtlCol="0" anchor="ctr">
            <a:normAutofit/>
          </a:bodyPr>
          <a:lstStyle/>
          <a:p>
            <a:pPr algn="ctr" rtl="0"/>
            <a:r>
              <a:rPr lang="en-GB" sz="3200" dirty="0"/>
              <a:t>Agile</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9370142" y="6405512"/>
            <a:ext cx="2743200" cy="365125"/>
          </a:xfrm>
        </p:spPr>
        <p:txBody>
          <a:bodyPr rtlCol="0"/>
          <a:lstStyle/>
          <a:p>
            <a:pPr rtl="0"/>
            <a:fld id="{A402E4C0-AD5E-4E8C-9F21-7CCE474BDCEB}" type="slidenum">
              <a:rPr lang="en-GB" smtClean="0"/>
              <a:pPr rtl="0"/>
              <a:t>17</a:t>
            </a:fld>
            <a:endParaRPr lang="en-GB" dirty="0"/>
          </a:p>
        </p:txBody>
      </p:sp>
      <p:sp>
        <p:nvSpPr>
          <p:cNvPr id="13" name="TextBox 12">
            <a:extLst>
              <a:ext uri="{FF2B5EF4-FFF2-40B4-BE49-F238E27FC236}">
                <a16:creationId xmlns:a16="http://schemas.microsoft.com/office/drawing/2014/main" id="{2CA0B063-25D5-E6B7-F35A-CBD8984462F3}"/>
              </a:ext>
            </a:extLst>
          </p:cNvPr>
          <p:cNvSpPr txBox="1"/>
          <p:nvPr/>
        </p:nvSpPr>
        <p:spPr>
          <a:xfrm>
            <a:off x="4175846" y="3472626"/>
            <a:ext cx="4035820" cy="276999"/>
          </a:xfrm>
          <a:prstGeom prst="rect">
            <a:avLst/>
          </a:prstGeom>
          <a:noFill/>
        </p:spPr>
        <p:txBody>
          <a:bodyPr wrap="square" rtlCol="0">
            <a:spAutoFit/>
          </a:bodyPr>
          <a:lstStyle/>
          <a:p>
            <a:pPr algn="ctr"/>
            <a:r>
              <a:rPr lang="en-GB" sz="1200" dirty="0">
                <a:solidFill>
                  <a:schemeClr val="bg1"/>
                </a:solidFill>
              </a:rPr>
              <a:t>(Alina.S, 2020), </a:t>
            </a:r>
            <a:r>
              <a:rPr lang="en-GB" sz="1200" b="0" i="0" dirty="0">
                <a:solidFill>
                  <a:schemeClr val="bg1"/>
                </a:solidFill>
                <a:effectLst/>
                <a:latin typeface="aeonik"/>
              </a:rPr>
              <a:t>Is Agile always the best solution?</a:t>
            </a:r>
          </a:p>
        </p:txBody>
      </p:sp>
      <p:pic>
        <p:nvPicPr>
          <p:cNvPr id="1028" name="Picture 4" descr="Is Agile always the best solution for software development projects? -  SolDevelo">
            <a:extLst>
              <a:ext uri="{FF2B5EF4-FFF2-40B4-BE49-F238E27FC236}">
                <a16:creationId xmlns:a16="http://schemas.microsoft.com/office/drawing/2014/main" id="{13015E36-0D54-FFB5-8762-1329920F9E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744"/>
          <a:stretch/>
        </p:blipFill>
        <p:spPr bwMode="auto">
          <a:xfrm>
            <a:off x="3050807" y="1090956"/>
            <a:ext cx="6090386" cy="2299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072360"/>
      </p:ext>
    </p:extLst>
  </p:cSld>
  <p:clrMapOvr>
    <a:masterClrMapping/>
  </p:clrMapOvr>
  <p:transition spd="med">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750"/>
                                        <p:tgtEl>
                                          <p:spTgt spid="13"/>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750"/>
                                        <p:tgtEl>
                                          <p:spTgt spid="33"/>
                                        </p:tgtEl>
                                      </p:cBhvr>
                                    </p:animEffect>
                                    <p:anim calcmode="lin" valueType="num">
                                      <p:cBhvr>
                                        <p:cTn id="11" dur="750" fill="hold"/>
                                        <p:tgtEl>
                                          <p:spTgt spid="33"/>
                                        </p:tgtEl>
                                        <p:attrNameLst>
                                          <p:attrName>ppt_x</p:attrName>
                                        </p:attrNameLst>
                                      </p:cBhvr>
                                      <p:tavLst>
                                        <p:tav tm="0">
                                          <p:val>
                                            <p:strVal val="#ppt_x"/>
                                          </p:val>
                                        </p:tav>
                                        <p:tav tm="100000">
                                          <p:val>
                                            <p:strVal val="#ppt_x"/>
                                          </p:val>
                                        </p:tav>
                                      </p:tavLst>
                                    </p:anim>
                                    <p:anim calcmode="lin" valueType="num">
                                      <p:cBhvr>
                                        <p:cTn id="12" dur="750" fill="hold"/>
                                        <p:tgtEl>
                                          <p:spTgt spid="33"/>
                                        </p:tgtEl>
                                        <p:attrNameLst>
                                          <p:attrName>ppt_y</p:attrName>
                                        </p:attrNameLst>
                                      </p:cBhvr>
                                      <p:tavLst>
                                        <p:tav tm="0">
                                          <p:val>
                                            <p:strVal val="#ppt_y-.1"/>
                                          </p:val>
                                        </p:tav>
                                        <p:tav tm="100000">
                                          <p:val>
                                            <p:strVal val="#ppt_y"/>
                                          </p:val>
                                        </p:tav>
                                      </p:tavLst>
                                    </p:anim>
                                  </p:childTnLst>
                                </p:cTn>
                              </p:par>
                              <p:par>
                                <p:cTn id="13" presetID="21" presetClass="entr" presetSubtype="2"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wheel(2)">
                                      <p:cBhvr>
                                        <p:cTn id="15" dur="750"/>
                                        <p:tgtEl>
                                          <p:spTgt spid="1028"/>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anim calcmode="lin" valueType="num">
                                      <p:cBhvr>
                                        <p:cTn id="20" dur="750" fill="hold"/>
                                        <p:tgtEl>
                                          <p:spTgt spid="3"/>
                                        </p:tgtEl>
                                        <p:attrNameLst>
                                          <p:attrName>ppt_x</p:attrName>
                                        </p:attrNameLst>
                                      </p:cBhvr>
                                      <p:tavLst>
                                        <p:tav tm="0">
                                          <p:val>
                                            <p:strVal val="#ppt_x"/>
                                          </p:val>
                                        </p:tav>
                                        <p:tav tm="100000">
                                          <p:val>
                                            <p:strVal val="#ppt_x"/>
                                          </p:val>
                                        </p:tav>
                                      </p:tavLst>
                                    </p:anim>
                                    <p:anim calcmode="lin" valueType="num">
                                      <p:cBhvr>
                                        <p:cTn id="21"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301925" y="284672"/>
            <a:ext cx="5910085" cy="797027"/>
          </a:xfrm>
        </p:spPr>
        <p:txBody>
          <a:bodyPr rtlCol="0" anchor="ctr"/>
          <a:lstStyle/>
          <a:p>
            <a:pPr algn="ctr" rtl="0"/>
            <a:r>
              <a:rPr lang="en-GB" dirty="0"/>
              <a:t>Quality plan</a:t>
            </a:r>
          </a:p>
        </p:txBody>
      </p:sp>
      <p:graphicFrame>
        <p:nvGraphicFramePr>
          <p:cNvPr id="42" name="Content Placeholder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2778340766"/>
              </p:ext>
            </p:extLst>
          </p:nvPr>
        </p:nvGraphicFramePr>
        <p:xfrm>
          <a:off x="301925" y="1238250"/>
          <a:ext cx="5910085" cy="4928631"/>
        </p:xfrm>
        <a:graphic>
          <a:graphicData uri="http://schemas.openxmlformats.org/drawingml/2006/table">
            <a:tbl>
              <a:tblPr firstRow="1" bandRow="1">
                <a:tableStyleId>{BDBED569-4797-4DF1-A0F4-6AAB3CD982D8}</a:tableStyleId>
              </a:tblPr>
              <a:tblGrid>
                <a:gridCol w="1751162">
                  <a:extLst>
                    <a:ext uri="{9D8B030D-6E8A-4147-A177-3AD203B41FA5}">
                      <a16:colId xmlns:a16="http://schemas.microsoft.com/office/drawing/2014/main" val="1517755082"/>
                    </a:ext>
                  </a:extLst>
                </a:gridCol>
                <a:gridCol w="4158923">
                  <a:extLst>
                    <a:ext uri="{9D8B030D-6E8A-4147-A177-3AD203B41FA5}">
                      <a16:colId xmlns:a16="http://schemas.microsoft.com/office/drawing/2014/main" val="2446386500"/>
                    </a:ext>
                  </a:extLst>
                </a:gridCol>
              </a:tblGrid>
              <a:tr h="566800">
                <a:tc>
                  <a:txBody>
                    <a:bodyPr/>
                    <a:lstStyle/>
                    <a:p>
                      <a:pPr algn="ctr" rtl="0"/>
                      <a:r>
                        <a:rPr lang="en-GB" sz="1200" cap="all" spc="400" baseline="0" noProof="0" dirty="0">
                          <a:solidFill>
                            <a:schemeClr val="bg1"/>
                          </a:solidFill>
                          <a:latin typeface="+mj-lt"/>
                        </a:rPr>
                        <a:t>Quality goals</a:t>
                      </a:r>
                    </a:p>
                  </a:txBody>
                  <a:tcPr anchor="ctr"/>
                </a:tc>
                <a:tc>
                  <a:txBody>
                    <a:bodyPr/>
                    <a:lstStyle/>
                    <a:p>
                      <a:pPr algn="ctr" rtl="0"/>
                      <a:r>
                        <a:rPr lang="en-GB" sz="1200" b="1" cap="all" spc="200" baseline="0" noProof="0" dirty="0">
                          <a:solidFill>
                            <a:schemeClr val="bg1"/>
                          </a:solidFill>
                          <a:latin typeface="+mj-lt"/>
                        </a:rPr>
                        <a:t>description</a:t>
                      </a:r>
                    </a:p>
                  </a:txBody>
                  <a:tcPr anchor="ctr"/>
                </a:tc>
                <a:extLst>
                  <a:ext uri="{0D108BD9-81ED-4DB2-BD59-A6C34878D82A}">
                    <a16:rowId xmlns:a16="http://schemas.microsoft.com/office/drawing/2014/main" val="3100351803"/>
                  </a:ext>
                </a:extLst>
              </a:tr>
              <a:tr h="859100">
                <a:tc>
                  <a:txBody>
                    <a:bodyPr/>
                    <a:lstStyle/>
                    <a:p>
                      <a:pPr algn="l" rtl="0" fontAlgn="base"/>
                      <a:r>
                        <a:rPr lang="en-GB" sz="1200" b="0" i="0" noProof="0" dirty="0">
                          <a:solidFill>
                            <a:schemeClr val="bg1"/>
                          </a:solidFill>
                          <a:effectLst/>
                          <a:latin typeface="+mn-lt"/>
                        </a:rPr>
                        <a:t>Reliability</a:t>
                      </a:r>
                    </a:p>
                  </a:txBody>
                  <a:tcPr anchor="ctr"/>
                </a:tc>
                <a:tc>
                  <a:txBody>
                    <a:bodyPr/>
                    <a:lstStyle/>
                    <a:p>
                      <a:pPr algn="r" rtl="0" fontAlgn="base"/>
                      <a:r>
                        <a:rPr lang="en-GB" sz="1200" b="0" noProof="0" dirty="0">
                          <a:solidFill>
                            <a:schemeClr val="bg1"/>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rPr>
                        <a:t>Both models should be able to perform their functions without any failure</a:t>
                      </a:r>
                      <a:r>
                        <a:rPr lang="en-US" sz="1200" kern="1200" dirty="0">
                          <a:solidFill>
                            <a:schemeClr val="bg1"/>
                          </a:solidFill>
                          <a:effectLst/>
                        </a:rPr>
                        <a:t>.</a:t>
                      </a:r>
                      <a:endParaRPr lang="en-GB" sz="1200" b="0" u="none" strike="noStrike" noProof="0" dirty="0">
                        <a:solidFill>
                          <a:schemeClr val="bg1"/>
                        </a:solidFill>
                        <a:effectLst/>
                      </a:endParaRPr>
                    </a:p>
                    <a:p>
                      <a:pPr algn="r" rtl="0" fontAlgn="auto"/>
                      <a:r>
                        <a:rPr lang="en-GB" sz="1200" b="0" u="none" strike="noStrike" noProof="0" dirty="0">
                          <a:solidFill>
                            <a:schemeClr val="bg1"/>
                          </a:solidFill>
                          <a:effectLst/>
                        </a:rPr>
                        <a:t>​</a:t>
                      </a:r>
                      <a:endParaRPr lang="en-GB" sz="1200" b="0" i="0" u="none" strike="noStrike" noProof="0" dirty="0">
                        <a:solidFill>
                          <a:schemeClr val="bg1"/>
                        </a:solidFill>
                        <a:effectLst/>
                        <a:latin typeface="+mn-lt"/>
                      </a:endParaRPr>
                    </a:p>
                  </a:txBody>
                  <a:tcPr anchor="ctr"/>
                </a:tc>
                <a:extLst>
                  <a:ext uri="{0D108BD9-81ED-4DB2-BD59-A6C34878D82A}">
                    <a16:rowId xmlns:a16="http://schemas.microsoft.com/office/drawing/2014/main" val="2801628125"/>
                  </a:ext>
                </a:extLst>
              </a:tr>
              <a:tr h="861527">
                <a:tc>
                  <a:txBody>
                    <a:bodyPr/>
                    <a:lstStyle/>
                    <a:p>
                      <a:pPr algn="l" rtl="0" fontAlgn="base"/>
                      <a:r>
                        <a:rPr lang="en-GB" sz="1200" b="0" i="0" noProof="0" dirty="0">
                          <a:solidFill>
                            <a:schemeClr val="bg1"/>
                          </a:solidFill>
                          <a:effectLst/>
                          <a:latin typeface="+mn-lt"/>
                        </a:rPr>
                        <a:t>Maintainability</a:t>
                      </a:r>
                    </a:p>
                  </a:txBody>
                  <a:tcPr anchor="ctr"/>
                </a:tc>
                <a:tc>
                  <a:txBody>
                    <a:bodyPr/>
                    <a:lstStyle/>
                    <a:p>
                      <a:pPr lvl="0" algn="l" rtl="0" fontAlgn="auto"/>
                      <a:r>
                        <a:rPr lang="en-GB" sz="1200" b="0" u="none" strike="noStrike" noProof="0" dirty="0">
                          <a:solidFill>
                            <a:schemeClr val="bg1"/>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rPr>
                        <a:t>The Speech-to-text and Web-Scraping models should be maintained by detecting errors and correcting them.</a:t>
                      </a:r>
                      <a:endParaRPr lang="en-GB"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0" algn="l" rtl="0" fontAlgn="auto"/>
                      <a:r>
                        <a:rPr lang="en-GB" sz="1200" b="0" u="none" strike="noStrike" noProof="0" dirty="0">
                          <a:solidFill>
                            <a:schemeClr val="bg1"/>
                          </a:solidFill>
                          <a:effectLst/>
                        </a:rPr>
                        <a:t>​</a:t>
                      </a:r>
                      <a:endParaRPr lang="en-GB" sz="1200" b="0" i="0" u="none" strike="noStrike" noProof="0" dirty="0">
                        <a:solidFill>
                          <a:schemeClr val="bg1"/>
                        </a:solidFill>
                        <a:effectLst/>
                        <a:latin typeface="+mn-lt"/>
                      </a:endParaRPr>
                    </a:p>
                  </a:txBody>
                  <a:tcPr anchor="ctr"/>
                </a:tc>
                <a:extLst>
                  <a:ext uri="{0D108BD9-81ED-4DB2-BD59-A6C34878D82A}">
                    <a16:rowId xmlns:a16="http://schemas.microsoft.com/office/drawing/2014/main" val="2282084003"/>
                  </a:ext>
                </a:extLst>
              </a:tr>
              <a:tr h="884499">
                <a:tc>
                  <a:txBody>
                    <a:bodyPr/>
                    <a:lstStyle/>
                    <a:p>
                      <a:pPr algn="l" rtl="0" fontAlgn="base"/>
                      <a:r>
                        <a:rPr lang="en-GB" sz="1200" b="0" i="0" noProof="0" dirty="0">
                          <a:solidFill>
                            <a:schemeClr val="bg1"/>
                          </a:solidFill>
                          <a:effectLst/>
                          <a:latin typeface="+mn-lt"/>
                        </a:rPr>
                        <a:t>Accuracy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rPr>
                        <a:t>Both models should also be accurate, by reviewing it and ensuring that it meets all requirements for it to be accurate.</a:t>
                      </a:r>
                      <a:endParaRPr lang="en-GB"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4151575269"/>
                  </a:ext>
                </a:extLst>
              </a:tr>
              <a:tr h="881165">
                <a:tc>
                  <a:txBody>
                    <a:bodyPr/>
                    <a:lstStyle/>
                    <a:p>
                      <a:pPr algn="l" rtl="0" fontAlgn="base"/>
                      <a:r>
                        <a:rPr lang="en-GB" sz="1200" b="0" i="0" noProof="0" dirty="0">
                          <a:solidFill>
                            <a:schemeClr val="bg1"/>
                          </a:solidFill>
                          <a:effectLst/>
                          <a:latin typeface="+mn-lt"/>
                        </a:rPr>
                        <a:t>Correctness</a:t>
                      </a:r>
                    </a:p>
                  </a:txBody>
                  <a:tcPr anchor="ctr"/>
                </a:tc>
                <a:tc>
                  <a:txBody>
                    <a:bodyPr/>
                    <a:lstStyle/>
                    <a:p>
                      <a:pPr lvl="0" algn="l" rtl="0" fontAlgn="auto"/>
                      <a:r>
                        <a:rPr lang="en-GB" sz="1200" b="0" u="none" strike="noStrike" noProof="0" dirty="0">
                          <a:solidFill>
                            <a:schemeClr val="bg1"/>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u="none" strike="noStrike" noProof="0" dirty="0">
                          <a:solidFill>
                            <a:schemeClr val="bg1"/>
                          </a:solidFill>
                          <a:effectLst/>
                        </a:rPr>
                        <a:t>​</a:t>
                      </a:r>
                      <a:r>
                        <a:rPr lang="en-US" sz="1200" kern="1200" dirty="0">
                          <a:solidFill>
                            <a:schemeClr val="bg1"/>
                          </a:solidFill>
                          <a:effectLst/>
                        </a:rPr>
                        <a:t>Both models should meet all its requirements.</a:t>
                      </a:r>
                      <a:endParaRPr lang="en-GB"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0" algn="l" rtl="0" fontAlgn="auto"/>
                      <a:endParaRPr lang="en-GB" sz="1200" b="0" i="0" u="none" strike="noStrike" noProof="0" dirty="0">
                        <a:solidFill>
                          <a:schemeClr val="bg1"/>
                        </a:solidFill>
                        <a:effectLst/>
                        <a:latin typeface="+mn-lt"/>
                      </a:endParaRPr>
                    </a:p>
                  </a:txBody>
                  <a:tcPr anchor="ctr"/>
                </a:tc>
                <a:extLst>
                  <a:ext uri="{0D108BD9-81ED-4DB2-BD59-A6C34878D82A}">
                    <a16:rowId xmlns:a16="http://schemas.microsoft.com/office/drawing/2014/main" val="2110867358"/>
                  </a:ext>
                </a:extLst>
              </a:tr>
              <a:tr h="850720">
                <a:tc>
                  <a:txBody>
                    <a:bodyPr/>
                    <a:lstStyle/>
                    <a:p>
                      <a:pPr algn="l" rtl="0" fontAlgn="base">
                        <a:buFont typeface="Arial" panose="020B0604020202020204" pitchFamily="34" charset="0"/>
                        <a:buNone/>
                      </a:pPr>
                      <a:r>
                        <a:rPr lang="en-GB" sz="1200" b="0" i="0" noProof="0" dirty="0">
                          <a:solidFill>
                            <a:schemeClr val="bg1"/>
                          </a:solidFill>
                          <a:effectLst/>
                          <a:latin typeface="+mn-lt"/>
                        </a:rPr>
                        <a:t>Usability</a:t>
                      </a:r>
                    </a:p>
                  </a:txBody>
                  <a:tcPr anchor="ctr"/>
                </a:tc>
                <a:tc>
                  <a:txBody>
                    <a:bodyPr/>
                    <a:lstStyle/>
                    <a:p>
                      <a:pPr lvl="0" algn="l"/>
                      <a:r>
                        <a:rPr lang="en-GB" sz="1200" kern="1200" dirty="0">
                          <a:solidFill>
                            <a:schemeClr val="bg1"/>
                          </a:solidFill>
                          <a:effectLst/>
                          <a:latin typeface="+mn-lt"/>
                          <a:ea typeface="+mn-ea"/>
                          <a:cs typeface="+mn-cs"/>
                        </a:rPr>
                        <a:t>For the model to be able to detect sentiment within sentences</a:t>
                      </a:r>
                    </a:p>
                  </a:txBody>
                  <a:tcPr anchor="ctr"/>
                </a:tc>
                <a:extLst>
                  <a:ext uri="{0D108BD9-81ED-4DB2-BD59-A6C34878D82A}">
                    <a16:rowId xmlns:a16="http://schemas.microsoft.com/office/drawing/2014/main" val="1537267748"/>
                  </a:ext>
                </a:extLst>
              </a:tr>
            </a:tbl>
          </a:graphicData>
        </a:graphic>
      </p:graphicFrame>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18</a:t>
            </a:fld>
            <a:endParaRPr lang="en-GB" dirty="0"/>
          </a:p>
        </p:txBody>
      </p:sp>
      <p:sp>
        <p:nvSpPr>
          <p:cNvPr id="3" name="TextBox 2">
            <a:extLst>
              <a:ext uri="{FF2B5EF4-FFF2-40B4-BE49-F238E27FC236}">
                <a16:creationId xmlns:a16="http://schemas.microsoft.com/office/drawing/2014/main" id="{812885B9-F873-85CD-8900-18F621C6E1CE}"/>
              </a:ext>
            </a:extLst>
          </p:cNvPr>
          <p:cNvSpPr txBox="1"/>
          <p:nvPr/>
        </p:nvSpPr>
        <p:spPr>
          <a:xfrm>
            <a:off x="7179733" y="6592835"/>
            <a:ext cx="5012268" cy="230832"/>
          </a:xfrm>
          <a:prstGeom prst="rect">
            <a:avLst/>
          </a:prstGeom>
          <a:noFill/>
        </p:spPr>
        <p:txBody>
          <a:bodyPr wrap="square">
            <a:spAutoFit/>
          </a:bodyPr>
          <a:lstStyle/>
          <a:p>
            <a:pPr algn="ctr"/>
            <a:r>
              <a:rPr lang="en-GB" sz="900" dirty="0">
                <a:solidFill>
                  <a:schemeClr val="bg1"/>
                </a:solidFill>
              </a:rPr>
              <a:t>(Microsoft, 2019) Tech Pitch Deck</a:t>
            </a:r>
          </a:p>
        </p:txBody>
      </p:sp>
    </p:spTree>
    <p:extLst>
      <p:ext uri="{BB962C8B-B14F-4D97-AF65-F5344CB8AC3E}">
        <p14:creationId xmlns:p14="http://schemas.microsoft.com/office/powerpoint/2010/main" val="316834083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750"/>
                                        <p:tgtEl>
                                          <p:spTgt spid="42"/>
                                        </p:tgtEl>
                                      </p:cBhvr>
                                    </p:animEffect>
                                  </p:childTnLst>
                                </p:cTn>
                              </p:par>
                              <p:par>
                                <p:cTn id="11" presetID="22" presetClass="entr" presetSubtype="2"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right)">
                                      <p:cBhvr>
                                        <p:cTn id="13" dur="750"/>
                                        <p:tgtEl>
                                          <p:spTgt spid="4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11792309" y="0"/>
            <a:ext cx="399689" cy="365125"/>
          </a:xfrm>
        </p:spPr>
        <p:txBody>
          <a:bodyPr rtlCol="0"/>
          <a:lstStyle/>
          <a:p>
            <a:pPr rtl="0"/>
            <a:fld id="{A402E4C0-AD5E-4E8C-9F21-7CCE474BDCEB}" type="slidenum">
              <a:rPr lang="en-GB" smtClean="0"/>
              <a:pPr rtl="0"/>
              <a:t>19</a:t>
            </a:fld>
            <a:endParaRPr lang="en-GB" dirty="0"/>
          </a:p>
        </p:txBody>
      </p:sp>
      <p:graphicFrame>
        <p:nvGraphicFramePr>
          <p:cNvPr id="47" name="Content Placeholder 46">
            <a:extLst>
              <a:ext uri="{FF2B5EF4-FFF2-40B4-BE49-F238E27FC236}">
                <a16:creationId xmlns:a16="http://schemas.microsoft.com/office/drawing/2014/main" id="{7D6B8093-D455-B606-CF43-559BE865CE3B}"/>
              </a:ext>
            </a:extLst>
          </p:cNvPr>
          <p:cNvGraphicFramePr>
            <a:graphicFrameLocks/>
          </p:cNvGraphicFramePr>
          <p:nvPr>
            <p:extLst>
              <p:ext uri="{D42A27DB-BD31-4B8C-83A1-F6EECF244321}">
                <p14:modId xmlns:p14="http://schemas.microsoft.com/office/powerpoint/2010/main" val="3181381351"/>
              </p:ext>
            </p:extLst>
          </p:nvPr>
        </p:nvGraphicFramePr>
        <p:xfrm>
          <a:off x="0" y="396635"/>
          <a:ext cx="12192001" cy="6445609"/>
        </p:xfrm>
        <a:graphic>
          <a:graphicData uri="http://schemas.openxmlformats.org/drawingml/2006/table">
            <a:tbl>
              <a:tblPr firstRow="1" bandRow="1">
                <a:tableStyleId>{D27102A9-8310-4765-A935-A1911B00CA55}</a:tableStyleId>
              </a:tblPr>
              <a:tblGrid>
                <a:gridCol w="2452862">
                  <a:extLst>
                    <a:ext uri="{9D8B030D-6E8A-4147-A177-3AD203B41FA5}">
                      <a16:colId xmlns:a16="http://schemas.microsoft.com/office/drawing/2014/main" val="1517755082"/>
                    </a:ext>
                  </a:extLst>
                </a:gridCol>
                <a:gridCol w="1601552">
                  <a:extLst>
                    <a:ext uri="{9D8B030D-6E8A-4147-A177-3AD203B41FA5}">
                      <a16:colId xmlns:a16="http://schemas.microsoft.com/office/drawing/2014/main" val="2446386500"/>
                    </a:ext>
                  </a:extLst>
                </a:gridCol>
                <a:gridCol w="1673525">
                  <a:extLst>
                    <a:ext uri="{9D8B030D-6E8A-4147-A177-3AD203B41FA5}">
                      <a16:colId xmlns:a16="http://schemas.microsoft.com/office/drawing/2014/main" val="3308918160"/>
                    </a:ext>
                  </a:extLst>
                </a:gridCol>
                <a:gridCol w="3226279">
                  <a:extLst>
                    <a:ext uri="{9D8B030D-6E8A-4147-A177-3AD203B41FA5}">
                      <a16:colId xmlns:a16="http://schemas.microsoft.com/office/drawing/2014/main" val="1854486728"/>
                    </a:ext>
                  </a:extLst>
                </a:gridCol>
                <a:gridCol w="3237783">
                  <a:extLst>
                    <a:ext uri="{9D8B030D-6E8A-4147-A177-3AD203B41FA5}">
                      <a16:colId xmlns:a16="http://schemas.microsoft.com/office/drawing/2014/main" val="1808496511"/>
                    </a:ext>
                  </a:extLst>
                </a:gridCol>
              </a:tblGrid>
              <a:tr h="468395">
                <a:tc>
                  <a:txBody>
                    <a:bodyPr/>
                    <a:lstStyle/>
                    <a:p>
                      <a:pPr algn="ctr" rtl="0"/>
                      <a:r>
                        <a:rPr lang="en-GB" sz="1100" cap="all" spc="400" baseline="0" noProof="0" dirty="0">
                          <a:solidFill>
                            <a:schemeClr val="accent1">
                              <a:lumMod val="40000"/>
                              <a:lumOff val="60000"/>
                            </a:schemeClr>
                          </a:solidFill>
                          <a:latin typeface="+mj-lt"/>
                        </a:rPr>
                        <a:t>Risk description</a:t>
                      </a:r>
                    </a:p>
                  </a:txBody>
                  <a:tcPr marL="78782" marR="78782" marT="39391" marB="39391" anchor="ctr"/>
                </a:tc>
                <a:tc>
                  <a:txBody>
                    <a:bodyPr/>
                    <a:lstStyle/>
                    <a:p>
                      <a:pPr algn="ctr" rtl="0"/>
                      <a:r>
                        <a:rPr lang="en-GB" sz="1100" b="0" cap="all" spc="200" noProof="0" dirty="0">
                          <a:solidFill>
                            <a:schemeClr val="accent1">
                              <a:lumMod val="40000"/>
                              <a:lumOff val="60000"/>
                            </a:schemeClr>
                          </a:solidFill>
                          <a:latin typeface="+mj-lt"/>
                        </a:rPr>
                        <a:t>Type</a:t>
                      </a:r>
                    </a:p>
                  </a:txBody>
                  <a:tcPr marL="78782" marR="78782" marT="39391" marB="39391" anchor="ctr"/>
                </a:tc>
                <a:tc>
                  <a:txBody>
                    <a:bodyPr/>
                    <a:lstStyle/>
                    <a:p>
                      <a:pPr algn="ctr" rtl="0"/>
                      <a:r>
                        <a:rPr lang="en-GB" sz="1100" b="0" cap="all" spc="200" noProof="0" dirty="0">
                          <a:solidFill>
                            <a:schemeClr val="accent1">
                              <a:lumMod val="40000"/>
                              <a:lumOff val="60000"/>
                            </a:schemeClr>
                          </a:solidFill>
                          <a:latin typeface="+mj-lt"/>
                        </a:rPr>
                        <a:t>probability</a:t>
                      </a:r>
                    </a:p>
                  </a:txBody>
                  <a:tcPr marL="78782" marR="78782" marT="39391" marB="39391" anchor="ctr"/>
                </a:tc>
                <a:tc>
                  <a:txBody>
                    <a:bodyPr/>
                    <a:lstStyle/>
                    <a:p>
                      <a:pPr algn="ctr" rtl="0"/>
                      <a:r>
                        <a:rPr lang="en-GB" sz="1100" b="0" cap="all" spc="200" noProof="0" dirty="0">
                          <a:solidFill>
                            <a:schemeClr val="accent1">
                              <a:lumMod val="40000"/>
                              <a:lumOff val="60000"/>
                            </a:schemeClr>
                          </a:solidFill>
                          <a:latin typeface="+mj-lt"/>
                        </a:rPr>
                        <a:t>Effect</a:t>
                      </a:r>
                    </a:p>
                  </a:txBody>
                  <a:tcPr marL="78782" marR="78782" marT="39391" marB="39391" anchor="ctr"/>
                </a:tc>
                <a:tc>
                  <a:txBody>
                    <a:bodyPr/>
                    <a:lstStyle/>
                    <a:p>
                      <a:pPr algn="ctr" rtl="0"/>
                      <a:r>
                        <a:rPr lang="en-GB" sz="1100" b="0" cap="all" spc="200" noProof="0" dirty="0">
                          <a:solidFill>
                            <a:schemeClr val="accent1">
                              <a:lumMod val="40000"/>
                              <a:lumOff val="60000"/>
                            </a:schemeClr>
                          </a:solidFill>
                          <a:latin typeface="+mj-lt"/>
                        </a:rPr>
                        <a:t>Resolution</a:t>
                      </a:r>
                    </a:p>
                  </a:txBody>
                  <a:tcPr marL="78782" marR="78782" marT="39391" marB="39391" anchor="ctr"/>
                </a:tc>
                <a:extLst>
                  <a:ext uri="{0D108BD9-81ED-4DB2-BD59-A6C34878D82A}">
                    <a16:rowId xmlns:a16="http://schemas.microsoft.com/office/drawing/2014/main" val="3100351803"/>
                  </a:ext>
                </a:extLst>
              </a:tr>
              <a:tr h="632894">
                <a:tc>
                  <a:txBody>
                    <a:bodyPr/>
                    <a:lstStyle/>
                    <a:p>
                      <a:pPr algn="ctr" rtl="0" fontAlgn="base"/>
                      <a:r>
                        <a:rPr lang="en-GB" sz="1100" b="0" spc="100" noProof="0" dirty="0">
                          <a:solidFill>
                            <a:schemeClr val="accent1">
                              <a:lumMod val="40000"/>
                              <a:lumOff val="60000"/>
                            </a:schemeClr>
                          </a:solidFill>
                          <a:effectLst/>
                          <a:latin typeface="+mj-lt"/>
                        </a:rPr>
                        <a:t>Lack of Data​</a:t>
                      </a:r>
                      <a:endParaRPr lang="en-GB" sz="1100" b="0" i="0" spc="100" baseline="0" noProof="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dirty="0">
                          <a:solidFill>
                            <a:schemeClr val="bg1"/>
                          </a:solidFill>
                          <a:effectLst/>
                        </a:rPr>
                        <a:t>Project</a:t>
                      </a:r>
                      <a:r>
                        <a:rPr lang="en-GB" sz="1100" b="0" i="0" noProof="0" dirty="0">
                          <a:solidFill>
                            <a:schemeClr val="bg1"/>
                          </a:solidFill>
                          <a:effectLst/>
                          <a:latin typeface="Avenir Next LT Pro" panose="020B0504020202020204" pitchFamily="34" charset="0"/>
                        </a:rPr>
                        <a:t>​</a:t>
                      </a:r>
                    </a:p>
                  </a:txBody>
                  <a:tcPr anchor="ctr">
                    <a:solidFill>
                      <a:schemeClr val="accent6">
                        <a:alpha val="20000"/>
                      </a:schemeClr>
                    </a:solidFill>
                  </a:tcPr>
                </a:tc>
                <a:tc>
                  <a:txBody>
                    <a:bodyPr/>
                    <a:lstStyle/>
                    <a:p>
                      <a:pPr algn="ctr" rtl="0" fontAlgn="base"/>
                      <a:r>
                        <a:rPr lang="en-US" sz="1100" dirty="0">
                          <a:solidFill>
                            <a:schemeClr val="bg1"/>
                          </a:solidFill>
                          <a:effectLst/>
                        </a:rPr>
                        <a:t>High</a:t>
                      </a:r>
                      <a:r>
                        <a:rPr lang="en-GB" sz="1100" b="0" i="0" noProof="0" dirty="0">
                          <a:solidFill>
                            <a:schemeClr val="bg1"/>
                          </a:solidFill>
                          <a:effectLst/>
                          <a:latin typeface="Avenir Next LT Pro" panose="020B0504020202020204" pitchFamily="34" charset="0"/>
                        </a:rPr>
                        <a:t>​</a:t>
                      </a:r>
                    </a:p>
                  </a:txBody>
                  <a:tcPr anchor="ctr">
                    <a:solidFill>
                      <a:schemeClr val="accent6">
                        <a:alpha val="20000"/>
                      </a:schemeClr>
                    </a:solidFill>
                  </a:tcPr>
                </a:tc>
                <a:tc>
                  <a:txBody>
                    <a:bodyPr/>
                    <a:lstStyle/>
                    <a:p>
                      <a:pPr algn="l">
                        <a:lnSpc>
                          <a:spcPct val="107000"/>
                        </a:lnSpc>
                        <a:spcAft>
                          <a:spcPts val="800"/>
                        </a:spcAft>
                      </a:pPr>
                      <a:r>
                        <a:rPr lang="en-US" sz="1100" dirty="0">
                          <a:solidFill>
                            <a:schemeClr val="bg1"/>
                          </a:solidFill>
                          <a:effectLst/>
                        </a:rPr>
                        <a:t>This can lead to incompletion of tasks which could affect the completion of our project.</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chemeClr val="accent6">
                        <a:alpha val="20000"/>
                      </a:schemeClr>
                    </a:solidFill>
                  </a:tcPr>
                </a:tc>
                <a:tc>
                  <a:txBody>
                    <a:bodyPr/>
                    <a:lstStyle/>
                    <a:p>
                      <a:pPr algn="l">
                        <a:lnSpc>
                          <a:spcPct val="107000"/>
                        </a:lnSpc>
                        <a:spcAft>
                          <a:spcPts val="800"/>
                        </a:spcAft>
                      </a:pPr>
                      <a:r>
                        <a:rPr lang="en-US" sz="1100" dirty="0">
                          <a:solidFill>
                            <a:schemeClr val="bg1"/>
                          </a:solidFill>
                          <a:effectLst/>
                        </a:rPr>
                        <a:t>Finding other sources of data</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chemeClr val="accent6">
                        <a:alpha val="20000"/>
                      </a:schemeClr>
                    </a:solidFill>
                  </a:tcPr>
                </a:tc>
                <a:extLst>
                  <a:ext uri="{0D108BD9-81ED-4DB2-BD59-A6C34878D82A}">
                    <a16:rowId xmlns:a16="http://schemas.microsoft.com/office/drawing/2014/main" val="2801628125"/>
                  </a:ext>
                </a:extLst>
              </a:tr>
              <a:tr h="850382">
                <a:tc>
                  <a:txBody>
                    <a:bodyPr/>
                    <a:lstStyle/>
                    <a:p>
                      <a:pPr algn="ctr" rtl="0" fontAlgn="base"/>
                      <a:r>
                        <a:rPr lang="en-GB" sz="1100" b="0" i="0" spc="100" baseline="0" noProof="0" dirty="0">
                          <a:solidFill>
                            <a:schemeClr val="accent1">
                              <a:lumMod val="40000"/>
                              <a:lumOff val="60000"/>
                            </a:schemeClr>
                          </a:solidFill>
                          <a:effectLst/>
                          <a:latin typeface="+mj-lt"/>
                        </a:rPr>
                        <a:t>Inadequate time allocation</a:t>
                      </a:r>
                    </a:p>
                  </a:txBody>
                  <a:tcPr marL="78782" marR="78782" marT="39391" marB="39391" anchor="ctr"/>
                </a:tc>
                <a:tc>
                  <a:txBody>
                    <a:bodyPr/>
                    <a:lstStyle/>
                    <a:p>
                      <a:pPr algn="ctr">
                        <a:lnSpc>
                          <a:spcPct val="107000"/>
                        </a:lnSpc>
                        <a:spcAft>
                          <a:spcPts val="800"/>
                        </a:spcAft>
                      </a:pPr>
                      <a:r>
                        <a:rPr lang="en-US" sz="1100" dirty="0">
                          <a:solidFill>
                            <a:schemeClr val="bg1"/>
                          </a:solidFill>
                          <a:effectLst/>
                        </a:rPr>
                        <a:t>Project, People</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rtl="0" fontAlgn="base"/>
                      <a:r>
                        <a:rPr lang="en-US" sz="1100" dirty="0">
                          <a:solidFill>
                            <a:schemeClr val="bg1"/>
                          </a:solidFill>
                          <a:effectLst/>
                        </a:rPr>
                        <a:t>High</a:t>
                      </a:r>
                      <a:r>
                        <a:rPr lang="en-GB" sz="1100" b="0" i="0" noProof="0" dirty="0">
                          <a:solidFill>
                            <a:schemeClr val="bg1"/>
                          </a:solidFill>
                          <a:effectLst/>
                          <a:latin typeface="Avenir Next LT Pro" panose="020B0504020202020204" pitchFamily="34" charset="0"/>
                        </a:rPr>
                        <a:t>​</a:t>
                      </a:r>
                    </a:p>
                  </a:txBody>
                  <a:tcPr anchor="ctr"/>
                </a:tc>
                <a:tc>
                  <a:txBody>
                    <a:bodyPr/>
                    <a:lstStyle/>
                    <a:p>
                      <a:pPr algn="l">
                        <a:lnSpc>
                          <a:spcPct val="107000"/>
                        </a:lnSpc>
                        <a:spcAft>
                          <a:spcPts val="800"/>
                        </a:spcAft>
                      </a:pPr>
                      <a:r>
                        <a:rPr lang="en-US" sz="1100" dirty="0">
                          <a:solidFill>
                            <a:schemeClr val="bg1"/>
                          </a:solidFill>
                          <a:effectLst/>
                        </a:rPr>
                        <a:t>This can lead to incompletion of the project at hand due to under estimation of time. It would also increase the pressure on team. </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l">
                        <a:lnSpc>
                          <a:spcPct val="107000"/>
                        </a:lnSpc>
                        <a:spcAft>
                          <a:spcPts val="800"/>
                        </a:spcAft>
                      </a:pPr>
                      <a:r>
                        <a:rPr lang="en-US" sz="1100" dirty="0">
                          <a:solidFill>
                            <a:schemeClr val="bg1"/>
                          </a:solidFill>
                          <a:effectLst/>
                        </a:rPr>
                        <a:t>Allocating time to different tasks based on their level of difficulty. Also, setting more time for the difficult tasks.</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635382780"/>
                  </a:ext>
                </a:extLst>
              </a:tr>
              <a:tr h="642637">
                <a:tc>
                  <a:txBody>
                    <a:bodyPr/>
                    <a:lstStyle/>
                    <a:p>
                      <a:pPr algn="ctr" rtl="0" fontAlgn="base"/>
                      <a:r>
                        <a:rPr lang="en-GB" sz="1100" b="0" i="0" spc="100" baseline="0" noProof="0" dirty="0">
                          <a:solidFill>
                            <a:schemeClr val="accent1">
                              <a:lumMod val="40000"/>
                              <a:lumOff val="60000"/>
                            </a:schemeClr>
                          </a:solidFill>
                          <a:effectLst/>
                          <a:latin typeface="+mj-lt"/>
                        </a:rPr>
                        <a:t>Underestimating time to create the models</a:t>
                      </a:r>
                    </a:p>
                  </a:txBody>
                  <a:tcPr marL="78782" marR="78782" marT="39391" marB="39391" anchor="ctr"/>
                </a:tc>
                <a:tc>
                  <a:txBody>
                    <a:bodyPr/>
                    <a:lstStyle/>
                    <a:p>
                      <a:pPr algn="ct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People</a:t>
                      </a:r>
                    </a:p>
                  </a:txBody>
                  <a:tcPr anchor="ctr"/>
                </a:tc>
                <a:tc>
                  <a:txBody>
                    <a:bodyPr/>
                    <a:lstStyle/>
                    <a:p>
                      <a:pPr algn="ctr" rtl="0" fontAlgn="base"/>
                      <a:r>
                        <a:rPr lang="en-GB" sz="1100" b="0" i="0" noProof="0" dirty="0">
                          <a:solidFill>
                            <a:schemeClr val="bg1"/>
                          </a:solidFill>
                          <a:effectLst/>
                          <a:latin typeface="Avenir Next LT Pro" panose="020B0504020202020204" pitchFamily="34" charset="0"/>
                        </a:rPr>
                        <a:t>High</a:t>
                      </a:r>
                    </a:p>
                  </a:txBody>
                  <a:tcPr anchor="ctr"/>
                </a:tc>
                <a:tc>
                  <a:txBody>
                    <a:bodyPr/>
                    <a:lstStyle/>
                    <a:p>
                      <a:pPr algn="l">
                        <a:lnSpc>
                          <a:spcPct val="107000"/>
                        </a:lnSpc>
                        <a:spcAft>
                          <a:spcPts val="800"/>
                        </a:spcAft>
                      </a:pPr>
                      <a:r>
                        <a:rPr lang="en-GB" sz="1100" dirty="0">
                          <a:solidFill>
                            <a:schemeClr val="bg1"/>
                          </a:solidFill>
                        </a:rPr>
                        <a:t>This may cause group members to become disorganised and waste time attempting to solve a single code.</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l">
                        <a:lnSpc>
                          <a:spcPct val="107000"/>
                        </a:lnSpc>
                        <a:spcAft>
                          <a:spcPts val="800"/>
                        </a:spcAft>
                      </a:pPr>
                      <a:r>
                        <a:rPr lang="en-GB" sz="1100" dirty="0">
                          <a:solidFill>
                            <a:schemeClr val="bg1"/>
                          </a:solidFill>
                        </a:rPr>
                        <a:t>Set priorities for their work and make sure they receive responses before going on to the next code.</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4287760291"/>
                  </a:ext>
                </a:extLst>
              </a:tr>
              <a:tr h="634291">
                <a:tc>
                  <a:txBody>
                    <a:bodyPr/>
                    <a:lstStyle/>
                    <a:p>
                      <a:pPr algn="ctr" rtl="0" fontAlgn="base"/>
                      <a:r>
                        <a:rPr lang="en-GB" sz="1100" b="0" i="0" spc="100" baseline="0" noProof="0" dirty="0">
                          <a:solidFill>
                            <a:schemeClr val="accent1">
                              <a:lumMod val="40000"/>
                              <a:lumOff val="60000"/>
                            </a:schemeClr>
                          </a:solidFill>
                          <a:effectLst/>
                          <a:latin typeface="+mj-lt"/>
                        </a:rPr>
                        <a:t>Merging the Data </a:t>
                      </a:r>
                    </a:p>
                  </a:txBody>
                  <a:tcPr marL="78782" marR="78782" marT="39391" marB="39391" anchor="ctr"/>
                </a:tc>
                <a:tc>
                  <a:txBody>
                    <a:bodyPr/>
                    <a:lstStyle/>
                    <a:p>
                      <a:pPr algn="ct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Technical Risk</a:t>
                      </a:r>
                    </a:p>
                  </a:txBody>
                  <a:tcPr anchor="ctr"/>
                </a:tc>
                <a:tc>
                  <a:txBody>
                    <a:bodyPr/>
                    <a:lstStyle/>
                    <a:p>
                      <a:pPr algn="ctr" rtl="0" fontAlgn="base"/>
                      <a:r>
                        <a:rPr lang="en-GB" sz="1100" b="0" i="0" noProof="0" dirty="0">
                          <a:solidFill>
                            <a:schemeClr val="bg1"/>
                          </a:solidFill>
                          <a:effectLst/>
                          <a:latin typeface="Avenir Next LT Pro" panose="020B0504020202020204" pitchFamily="34" charset="0"/>
                        </a:rPr>
                        <a:t>Moderate</a:t>
                      </a:r>
                    </a:p>
                  </a:txBody>
                  <a:tcPr anchor="ctr"/>
                </a:tc>
                <a:tc>
                  <a:txBody>
                    <a:bodyPr/>
                    <a:lstStyle/>
                    <a:p>
                      <a:pPr algn="l">
                        <a:lnSpc>
                          <a:spcPct val="107000"/>
                        </a:lnSpc>
                        <a:spcAft>
                          <a:spcPts val="800"/>
                        </a:spcAft>
                      </a:pPr>
                      <a:r>
                        <a:rPr lang="en-GB" sz="1100" dirty="0">
                          <a:solidFill>
                            <a:schemeClr val="bg1"/>
                          </a:solidFill>
                        </a:rPr>
                        <a:t>As a result, data may become dispersed and our work may not be visualised.</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l">
                        <a:lnSpc>
                          <a:spcPct val="107000"/>
                        </a:lnSpc>
                        <a:spcAft>
                          <a:spcPts val="800"/>
                        </a:spcAft>
                      </a:pPr>
                      <a:r>
                        <a:rPr lang="en-GB" sz="1100" dirty="0">
                          <a:solidFill>
                            <a:schemeClr val="bg1"/>
                          </a:solidFill>
                        </a:rPr>
                        <a:t>Make sure the data is properly combined and that there is a story to tell.</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886590404"/>
                  </a:ext>
                </a:extLst>
              </a:tr>
              <a:tr h="750486">
                <a:tc>
                  <a:txBody>
                    <a:bodyPr/>
                    <a:lstStyle/>
                    <a:p>
                      <a:pPr algn="ctr" rtl="0" fontAlgn="base"/>
                      <a:r>
                        <a:rPr lang="en-GB" sz="1100" b="0" i="0" spc="100" baseline="0" noProof="0" dirty="0">
                          <a:solidFill>
                            <a:schemeClr val="accent1">
                              <a:lumMod val="40000"/>
                              <a:lumOff val="60000"/>
                            </a:schemeClr>
                          </a:solidFill>
                          <a:effectLst/>
                          <a:latin typeface="+mj-lt"/>
                        </a:rPr>
                        <a:t>Size of the Data</a:t>
                      </a:r>
                    </a:p>
                  </a:txBody>
                  <a:tcPr marL="78782" marR="78782" marT="39391" marB="39391" anchor="ctr"/>
                </a:tc>
                <a:tc>
                  <a:txBody>
                    <a:bodyPr/>
                    <a:lstStyle/>
                    <a:p>
                      <a:pPr algn="ct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Technical Risk</a:t>
                      </a:r>
                    </a:p>
                  </a:txBody>
                  <a:tcPr anchor="ctr"/>
                </a:tc>
                <a:tc>
                  <a:txBody>
                    <a:bodyPr/>
                    <a:lstStyle/>
                    <a:p>
                      <a:pPr algn="ctr" rtl="0" fontAlgn="base"/>
                      <a:r>
                        <a:rPr lang="en-GB" sz="1100" b="0" i="0" noProof="0" dirty="0">
                          <a:solidFill>
                            <a:schemeClr val="bg1"/>
                          </a:solidFill>
                          <a:effectLst/>
                          <a:latin typeface="Avenir Next LT Pro" panose="020B0504020202020204" pitchFamily="34" charset="0"/>
                        </a:rPr>
                        <a:t>Low</a:t>
                      </a:r>
                    </a:p>
                  </a:txBody>
                  <a:tcPr anchor="ctr"/>
                </a:tc>
                <a:tc>
                  <a:txBody>
                    <a:bodyPr/>
                    <a:lstStyle/>
                    <a:p>
                      <a:pPr algn="l">
                        <a:lnSpc>
                          <a:spcPct val="107000"/>
                        </a:lnSpc>
                        <a:spcAft>
                          <a:spcPts val="800"/>
                        </a:spcAft>
                      </a:pPr>
                      <a:r>
                        <a:rPr lang="en-GB" sz="1100" dirty="0">
                          <a:solidFill>
                            <a:schemeClr val="bg1"/>
                          </a:solidFill>
                        </a:rPr>
                        <a:t>This may result in technological problems and raise concerns for the organisation because the software is large and will require sorting.</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l">
                        <a:lnSpc>
                          <a:spcPct val="107000"/>
                        </a:lnSpc>
                        <a:spcAft>
                          <a:spcPts val="800"/>
                        </a:spcAft>
                      </a:pPr>
                      <a:r>
                        <a:rPr lang="en-GB" sz="1100" dirty="0">
                          <a:solidFill>
                            <a:schemeClr val="bg1"/>
                          </a:solidFill>
                        </a:rPr>
                        <a:t>Make sure the software is the correct size, that it is saved to the correct location on files, and that a backup copy is kept.</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4259103670"/>
                  </a:ext>
                </a:extLst>
              </a:tr>
              <a:tr h="815558">
                <a:tc>
                  <a:txBody>
                    <a:bodyPr/>
                    <a:lstStyle/>
                    <a:p>
                      <a:pPr algn="ctr" rtl="0" fontAlgn="base"/>
                      <a:r>
                        <a:rPr lang="en-GB" sz="1100" b="0" i="0" spc="100" baseline="0" noProof="0" dirty="0">
                          <a:solidFill>
                            <a:schemeClr val="accent1">
                              <a:lumMod val="40000"/>
                              <a:lumOff val="60000"/>
                            </a:schemeClr>
                          </a:solidFill>
                          <a:effectLst/>
                          <a:latin typeface="+mj-lt"/>
                        </a:rPr>
                        <a:t>Inaccurate solution provided</a:t>
                      </a:r>
                    </a:p>
                  </a:txBody>
                  <a:tcPr marL="78782" marR="78782" marT="39391" marB="39391" anchor="ctr">
                    <a:solidFill>
                      <a:schemeClr val="accent6">
                        <a:alpha val="20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dirty="0">
                          <a:solidFill>
                            <a:schemeClr val="bg1"/>
                          </a:solidFill>
                          <a:effectLst/>
                        </a:rPr>
                        <a:t>Project</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chemeClr val="accent6">
                        <a:alpha val="20000"/>
                      </a:schemeClr>
                    </a:solidFill>
                  </a:tcPr>
                </a:tc>
                <a:tc>
                  <a:txBody>
                    <a:bodyPr/>
                    <a:lstStyle/>
                    <a:p>
                      <a:pPr algn="ctr" rtl="0" fontAlgn="base"/>
                      <a:r>
                        <a:rPr lang="en-US" sz="1100" dirty="0">
                          <a:solidFill>
                            <a:schemeClr val="bg1"/>
                          </a:solidFill>
                          <a:effectLst/>
                        </a:rPr>
                        <a:t>Moderate</a:t>
                      </a:r>
                      <a:r>
                        <a:rPr lang="en-GB" sz="1100" b="0" i="0" noProof="0" dirty="0">
                          <a:solidFill>
                            <a:schemeClr val="bg1"/>
                          </a:solidFill>
                          <a:effectLst/>
                          <a:latin typeface="Avenir Next LT Pro" panose="020B0504020202020204" pitchFamily="34" charset="0"/>
                        </a:rPr>
                        <a:t>​</a:t>
                      </a:r>
                    </a:p>
                  </a:txBody>
                  <a:tcPr anchor="ctr">
                    <a:solidFill>
                      <a:schemeClr val="accent6">
                        <a:alpha val="20000"/>
                      </a:schemeClr>
                    </a:solidFill>
                  </a:tcPr>
                </a:tc>
                <a:tc>
                  <a:txBody>
                    <a:bodyPr/>
                    <a:lstStyle/>
                    <a:p>
                      <a:pPr algn="l">
                        <a:lnSpc>
                          <a:spcPct val="107000"/>
                        </a:lnSpc>
                        <a:spcAft>
                          <a:spcPts val="800"/>
                        </a:spcAft>
                      </a:pPr>
                      <a:r>
                        <a:rPr lang="en-US" sz="1100" dirty="0">
                          <a:solidFill>
                            <a:schemeClr val="bg1"/>
                          </a:solidFill>
                          <a:effectLst/>
                        </a:rPr>
                        <a:t>This can reduce the efficiency of the solution proffered to the problem.</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chemeClr val="accent6">
                        <a:alpha val="20000"/>
                      </a:schemeClr>
                    </a:solidFill>
                  </a:tcPr>
                </a:tc>
                <a:tc>
                  <a:txBody>
                    <a:bodyPr/>
                    <a:lstStyle/>
                    <a:p>
                      <a:pPr algn="l">
                        <a:lnSpc>
                          <a:spcPct val="107000"/>
                        </a:lnSpc>
                        <a:spcAft>
                          <a:spcPts val="800"/>
                        </a:spcAft>
                      </a:pPr>
                      <a:r>
                        <a:rPr lang="en-US" sz="1100" dirty="0">
                          <a:solidFill>
                            <a:schemeClr val="bg1"/>
                          </a:solidFill>
                          <a:effectLst/>
                        </a:rPr>
                        <a:t>Understanding each problem, doing external research when necessary and collaborating to find the most effective solution.</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chemeClr val="accent6">
                        <a:alpha val="20000"/>
                      </a:schemeClr>
                    </a:solidFill>
                  </a:tcPr>
                </a:tc>
                <a:extLst>
                  <a:ext uri="{0D108BD9-81ED-4DB2-BD59-A6C34878D82A}">
                    <a16:rowId xmlns:a16="http://schemas.microsoft.com/office/drawing/2014/main" val="2282084003"/>
                  </a:ext>
                </a:extLst>
              </a:tr>
              <a:tr h="652742">
                <a:tc>
                  <a:txBody>
                    <a:bodyPr/>
                    <a:lstStyle/>
                    <a:p>
                      <a:pPr algn="ctr" rtl="0" fontAlgn="base"/>
                      <a:r>
                        <a:rPr lang="en-GB" sz="1100" b="0" i="0" spc="100" baseline="0" noProof="0" dirty="0">
                          <a:solidFill>
                            <a:schemeClr val="accent1">
                              <a:lumMod val="40000"/>
                              <a:lumOff val="60000"/>
                            </a:schemeClr>
                          </a:solidFill>
                          <a:effectLst/>
                          <a:latin typeface="+mj-lt"/>
                        </a:rPr>
                        <a:t>Tools</a:t>
                      </a:r>
                    </a:p>
                  </a:txBody>
                  <a:tcPr marL="78782" marR="78782" marT="39391" marB="39391" anchor="ctr">
                    <a:solidFill>
                      <a:schemeClr val="accent6">
                        <a:alpha val="20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People</a:t>
                      </a:r>
                    </a:p>
                  </a:txBody>
                  <a:tcPr anchor="ctr">
                    <a:solidFill>
                      <a:schemeClr val="accent6">
                        <a:alpha val="20000"/>
                      </a:schemeClr>
                    </a:solidFill>
                  </a:tcPr>
                </a:tc>
                <a:tc>
                  <a:txBody>
                    <a:bodyPr/>
                    <a:lstStyle/>
                    <a:p>
                      <a:pPr algn="ctr" rtl="0" fontAlgn="base"/>
                      <a:r>
                        <a:rPr lang="en-GB" sz="1100" b="0" i="0" noProof="0" dirty="0">
                          <a:solidFill>
                            <a:schemeClr val="bg1"/>
                          </a:solidFill>
                          <a:effectLst/>
                          <a:latin typeface="Avenir Next LT Pro" panose="020B0504020202020204" pitchFamily="34" charset="0"/>
                        </a:rPr>
                        <a:t>Moderate</a:t>
                      </a:r>
                    </a:p>
                  </a:txBody>
                  <a:tcPr anchor="ctr">
                    <a:solidFill>
                      <a:schemeClr val="accent6">
                        <a:alpha val="20000"/>
                      </a:schemeClr>
                    </a:solidFill>
                  </a:tcPr>
                </a:tc>
                <a:tc>
                  <a:txBody>
                    <a:bodyPr/>
                    <a:lstStyle/>
                    <a:p>
                      <a:pPr algn="l">
                        <a:lnSpc>
                          <a:spcPct val="107000"/>
                        </a:lnSpc>
                        <a:spcAft>
                          <a:spcPts val="800"/>
                        </a:spcAft>
                      </a:pPr>
                      <a:r>
                        <a:rPr lang="en-GB" sz="1100" dirty="0">
                          <a:solidFill>
                            <a:schemeClr val="bg1"/>
                          </a:solidFill>
                        </a:rPr>
                        <a:t>This may result in the software's correct code being ineffective, providing an insufficient resolution.</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chemeClr val="accent6">
                        <a:alpha val="20000"/>
                      </a:schemeClr>
                    </a:solidFill>
                  </a:tcPr>
                </a:tc>
                <a:tc>
                  <a:txBody>
                    <a:bodyPr/>
                    <a:lstStyle/>
                    <a:p>
                      <a:pPr algn="l">
                        <a:lnSpc>
                          <a:spcPct val="107000"/>
                        </a:lnSpc>
                        <a:spcAft>
                          <a:spcPts val="800"/>
                        </a:spcAft>
                      </a:pPr>
                      <a:r>
                        <a:rPr lang="en-GB" sz="1100" dirty="0">
                          <a:solidFill>
                            <a:schemeClr val="bg1"/>
                          </a:solidFill>
                        </a:rPr>
                        <a:t>Ensuring that codes are reviewed by other team members and figuring out how to make the code function</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chemeClr val="accent6">
                        <a:alpha val="20000"/>
                      </a:schemeClr>
                    </a:solidFill>
                  </a:tcPr>
                </a:tc>
                <a:extLst>
                  <a:ext uri="{0D108BD9-81ED-4DB2-BD59-A6C34878D82A}">
                    <a16:rowId xmlns:a16="http://schemas.microsoft.com/office/drawing/2014/main" val="975231023"/>
                  </a:ext>
                </a:extLst>
              </a:tr>
              <a:tr h="998224">
                <a:tc>
                  <a:txBody>
                    <a:bodyPr/>
                    <a:lstStyle/>
                    <a:p>
                      <a:pPr algn="ctr" rtl="0" fontAlgn="base"/>
                      <a:r>
                        <a:rPr lang="en-GB" sz="1100" b="0" i="0" spc="100" baseline="0" noProof="0" dirty="0">
                          <a:solidFill>
                            <a:schemeClr val="accent1">
                              <a:lumMod val="40000"/>
                              <a:lumOff val="60000"/>
                            </a:schemeClr>
                          </a:solidFill>
                          <a:effectLst/>
                          <a:latin typeface="+mj-lt"/>
                        </a:rPr>
                        <a:t>Poor team Relation</a:t>
                      </a:r>
                    </a:p>
                  </a:txBody>
                  <a:tcPr marL="78782" marR="78782" marT="39391" marB="39391"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dirty="0">
                          <a:solidFill>
                            <a:schemeClr val="bg1"/>
                          </a:solidFill>
                          <a:effectLst/>
                        </a:rPr>
                        <a:t>Project, People</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rtl="0" fontAlgn="base"/>
                      <a:r>
                        <a:rPr lang="en-US" sz="1100" dirty="0">
                          <a:solidFill>
                            <a:schemeClr val="bg1"/>
                          </a:solidFill>
                          <a:effectLst/>
                        </a:rPr>
                        <a:t>Low</a:t>
                      </a:r>
                      <a:r>
                        <a:rPr lang="en-GB" sz="1100" b="0" i="0" noProof="0" dirty="0">
                          <a:solidFill>
                            <a:schemeClr val="bg1"/>
                          </a:solidFill>
                          <a:effectLst/>
                          <a:latin typeface="Avenir Next LT Pro" panose="020B0504020202020204" pitchFamily="34" charset="0"/>
                        </a:rPr>
                        <a:t>​</a:t>
                      </a:r>
                    </a:p>
                  </a:txBody>
                  <a:tcPr anchor="ctr"/>
                </a:tc>
                <a:tc>
                  <a:txBody>
                    <a:bodyPr/>
                    <a:lstStyle/>
                    <a:p>
                      <a:pPr algn="l">
                        <a:lnSpc>
                          <a:spcPct val="107000"/>
                        </a:lnSpc>
                        <a:spcAft>
                          <a:spcPts val="800"/>
                        </a:spcAft>
                      </a:pPr>
                      <a:r>
                        <a:rPr lang="en-US" sz="1100" dirty="0">
                          <a:solidFill>
                            <a:schemeClr val="bg1"/>
                          </a:solidFill>
                          <a:effectLst/>
                        </a:rPr>
                        <a:t>This can reduce the morale of the team members and reduce their efficiency in carrying out respective tasks thereby affecting the project at hand. It could also lead to conflicts.</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l">
                        <a:lnSpc>
                          <a:spcPct val="107000"/>
                        </a:lnSpc>
                        <a:spcAft>
                          <a:spcPts val="800"/>
                        </a:spcAft>
                      </a:pPr>
                      <a:r>
                        <a:rPr lang="en-US" sz="1100" dirty="0">
                          <a:solidFill>
                            <a:schemeClr val="bg1"/>
                          </a:solidFill>
                          <a:effectLst/>
                        </a:rPr>
                        <a:t>Building good relationship with each other by listening and respecting each individual’s opinion and reaching a common ground as a group.</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849756459"/>
                  </a:ext>
                </a:extLst>
              </a:tr>
            </a:tbl>
          </a:graphicData>
        </a:graphic>
      </p:graphicFrame>
      <p:sp>
        <p:nvSpPr>
          <p:cNvPr id="48" name="Title 18">
            <a:extLst>
              <a:ext uri="{FF2B5EF4-FFF2-40B4-BE49-F238E27FC236}">
                <a16:creationId xmlns:a16="http://schemas.microsoft.com/office/drawing/2014/main" id="{CB497F52-6828-AD56-B9A6-7618E88A1582}"/>
              </a:ext>
            </a:extLst>
          </p:cNvPr>
          <p:cNvSpPr>
            <a:spLocks noGrp="1"/>
          </p:cNvSpPr>
          <p:nvPr>
            <p:ph type="title"/>
          </p:nvPr>
        </p:nvSpPr>
        <p:spPr>
          <a:xfrm>
            <a:off x="0" y="15755"/>
            <a:ext cx="12191999" cy="365125"/>
          </a:xfrm>
        </p:spPr>
        <p:txBody>
          <a:bodyPr rtlCol="0" anchor="ctr"/>
          <a:lstStyle/>
          <a:p>
            <a:pPr algn="ctr" rtl="0"/>
            <a:r>
              <a:rPr lang="en-GB" sz="2000" dirty="0"/>
              <a:t>Risk Assessment</a:t>
            </a:r>
          </a:p>
        </p:txBody>
      </p:sp>
    </p:spTree>
    <p:extLst>
      <p:ext uri="{BB962C8B-B14F-4D97-AF65-F5344CB8AC3E}">
        <p14:creationId xmlns:p14="http://schemas.microsoft.com/office/powerpoint/2010/main" val="42317111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750"/>
                                        <p:tgtEl>
                                          <p:spTgt spid="48"/>
                                        </p:tgtEl>
                                      </p:cBhvr>
                                    </p:animEffect>
                                    <p:anim calcmode="lin" valueType="num">
                                      <p:cBhvr>
                                        <p:cTn id="8" dur="750" fill="hold"/>
                                        <p:tgtEl>
                                          <p:spTgt spid="48"/>
                                        </p:tgtEl>
                                        <p:attrNameLst>
                                          <p:attrName>ppt_x</p:attrName>
                                        </p:attrNameLst>
                                      </p:cBhvr>
                                      <p:tavLst>
                                        <p:tav tm="0">
                                          <p:val>
                                            <p:strVal val="#ppt_x"/>
                                          </p:val>
                                        </p:tav>
                                        <p:tav tm="100000">
                                          <p:val>
                                            <p:strVal val="#ppt_x"/>
                                          </p:val>
                                        </p:tav>
                                      </p:tavLst>
                                    </p:anim>
                                    <p:anim calcmode="lin" valueType="num">
                                      <p:cBhvr>
                                        <p:cTn id="9" dur="75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down)">
                                      <p:cBhvr>
                                        <p:cTn id="13"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DCB723-8C52-847E-9CED-8B325E7D6452}"/>
              </a:ext>
            </a:extLst>
          </p:cNvPr>
          <p:cNvPicPr>
            <a:picLocks noChangeAspect="1"/>
          </p:cNvPicPr>
          <p:nvPr/>
        </p:nvPicPr>
        <p:blipFill>
          <a:blip r:embed="rId3"/>
          <a:stretch>
            <a:fillRect/>
          </a:stretch>
        </p:blipFill>
        <p:spPr>
          <a:xfrm>
            <a:off x="2039090" y="0"/>
            <a:ext cx="10152910" cy="6858000"/>
          </a:xfrm>
          <a:prstGeom prst="rect">
            <a:avLst/>
          </a:prstGeom>
        </p:spPr>
      </p:pic>
      <p:sp>
        <p:nvSpPr>
          <p:cNvPr id="1028" name="Title 2">
            <a:extLst>
              <a:ext uri="{FF2B5EF4-FFF2-40B4-BE49-F238E27FC236}">
                <a16:creationId xmlns:a16="http://schemas.microsoft.com/office/drawing/2014/main" id="{06232F0D-ACCB-62A3-F63C-EBD2974A7AFA}"/>
              </a:ext>
            </a:extLst>
          </p:cNvPr>
          <p:cNvSpPr>
            <a:spLocks noGrp="1"/>
          </p:cNvSpPr>
          <p:nvPr>
            <p:ph type="title"/>
          </p:nvPr>
        </p:nvSpPr>
        <p:spPr>
          <a:xfrm>
            <a:off x="-1" y="1036629"/>
            <a:ext cx="6007099" cy="4784742"/>
          </a:xfrm>
        </p:spPr>
        <p:txBody>
          <a:bodyPr/>
          <a:lstStyle/>
          <a:p>
            <a:r>
              <a:rPr lang="en-US" dirty="0"/>
              <a:t>Meet our team</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8"/>
          </p:nvPr>
        </p:nvSpPr>
        <p:spPr>
          <a:xfrm>
            <a:off x="265264" y="2467897"/>
            <a:ext cx="5476567" cy="2487561"/>
          </a:xfrm>
        </p:spPr>
        <p:txBody>
          <a:bodyPr vert="horz" lIns="91440" tIns="45720" rIns="91440" bIns="45720" rtlCol="0">
            <a:normAutofit lnSpcReduction="10000"/>
          </a:bodyPr>
          <a:lstStyle/>
          <a:p>
            <a:pPr>
              <a:lnSpc>
                <a:spcPct val="104000"/>
              </a:lnSpc>
              <a:spcAft>
                <a:spcPts val="600"/>
              </a:spcAft>
            </a:pPr>
            <a:r>
              <a:rPr lang="en-GB" sz="2400" b="1" i="1" kern="1200" cap="none" spc="100" baseline="0" dirty="0">
                <a:latin typeface="+mn-lt"/>
                <a:ea typeface="+mn-ea"/>
                <a:cs typeface="+mn-cs"/>
              </a:rPr>
              <a:t>Uswat: </a:t>
            </a:r>
            <a:r>
              <a:rPr lang="en-GB" sz="2400" kern="1200" cap="none" spc="100" baseline="0" dirty="0">
                <a:latin typeface="+mn-lt"/>
                <a:ea typeface="+mn-ea"/>
                <a:cs typeface="+mn-cs"/>
              </a:rPr>
              <a:t>Project Manager (PM) and DevOps</a:t>
            </a:r>
          </a:p>
          <a:p>
            <a:pPr>
              <a:lnSpc>
                <a:spcPct val="104000"/>
              </a:lnSpc>
              <a:spcAft>
                <a:spcPts val="600"/>
              </a:spcAft>
            </a:pPr>
            <a:r>
              <a:rPr lang="en-GB" sz="2400" b="1" i="1" kern="1200" cap="none" spc="100" baseline="0" dirty="0">
                <a:latin typeface="+mn-lt"/>
                <a:ea typeface="+mn-ea"/>
                <a:cs typeface="+mn-cs"/>
              </a:rPr>
              <a:t>Samik: </a:t>
            </a:r>
            <a:r>
              <a:rPr lang="en-GB" sz="2400" kern="1200" cap="none" spc="100" baseline="0" dirty="0">
                <a:latin typeface="+mn-lt"/>
                <a:ea typeface="+mn-ea"/>
                <a:cs typeface="+mn-cs"/>
              </a:rPr>
              <a:t>Business Analyst (BA) and Software Analyst</a:t>
            </a:r>
          </a:p>
          <a:p>
            <a:pPr>
              <a:lnSpc>
                <a:spcPct val="104000"/>
              </a:lnSpc>
              <a:spcAft>
                <a:spcPts val="600"/>
              </a:spcAft>
            </a:pPr>
            <a:r>
              <a:rPr lang="en-GB" sz="2400" b="1" i="1" kern="1200" cap="none" spc="100" baseline="0" dirty="0">
                <a:latin typeface="+mn-lt"/>
                <a:ea typeface="+mn-ea"/>
                <a:cs typeface="+mn-cs"/>
              </a:rPr>
              <a:t>Shabbir: </a:t>
            </a:r>
            <a:r>
              <a:rPr lang="en-GB" sz="2400" kern="1200" cap="none" spc="100" baseline="0" dirty="0">
                <a:latin typeface="+mn-lt"/>
                <a:ea typeface="+mn-ea"/>
                <a:cs typeface="+mn-cs"/>
              </a:rPr>
              <a:t>Quality Assurance (QA) and Software Developer</a:t>
            </a:r>
          </a:p>
        </p:txBody>
      </p:sp>
      <p:sp>
        <p:nvSpPr>
          <p:cNvPr id="3" name="TextBox 2">
            <a:extLst>
              <a:ext uri="{FF2B5EF4-FFF2-40B4-BE49-F238E27FC236}">
                <a16:creationId xmlns:a16="http://schemas.microsoft.com/office/drawing/2014/main" id="{F63C130B-A716-9E70-DFF9-DA49AD59A594}"/>
              </a:ext>
            </a:extLst>
          </p:cNvPr>
          <p:cNvSpPr txBox="1"/>
          <p:nvPr/>
        </p:nvSpPr>
        <p:spPr>
          <a:xfrm>
            <a:off x="7115544" y="6587613"/>
            <a:ext cx="3277153" cy="270387"/>
          </a:xfrm>
          <a:prstGeom prst="rect">
            <a:avLst/>
          </a:prstGeom>
        </p:spPr>
        <p:txBody>
          <a:bodyPr vert="horz" lIns="91440" tIns="45720" rIns="91440" bIns="45720" rtlCol="0">
            <a:normAutofit/>
          </a:bodyPr>
          <a:lstStyle/>
          <a:p>
            <a:pPr>
              <a:lnSpc>
                <a:spcPct val="90000"/>
              </a:lnSpc>
              <a:spcBef>
                <a:spcPts val="1000"/>
              </a:spcBef>
            </a:pPr>
            <a:r>
              <a:rPr lang="en-GB" sz="1050" kern="1200" cap="all" spc="200" baseline="0" dirty="0">
                <a:solidFill>
                  <a:schemeClr val="bg1"/>
                </a:solidFill>
                <a:latin typeface="Abadi" panose="020B0604020104020204" pitchFamily="34" charset="0"/>
              </a:rPr>
              <a:t>(</a:t>
            </a:r>
            <a:r>
              <a:rPr lang="en-GB" sz="800" kern="1200" cap="all" spc="200" baseline="0" dirty="0">
                <a:solidFill>
                  <a:schemeClr val="bg1"/>
                </a:solidFill>
                <a:latin typeface="Abadi" panose="020B0604020104020204" pitchFamily="34" charset="0"/>
              </a:rPr>
              <a:t>Lau, 2023)</a:t>
            </a:r>
            <a:r>
              <a:rPr lang="en-GB" sz="800" b="0" i="0" dirty="0">
                <a:solidFill>
                  <a:schemeClr val="bg1"/>
                </a:solidFill>
                <a:effectLst/>
                <a:latin typeface="Abadi" panose="020B0604020104020204" pitchFamily="34" charset="0"/>
              </a:rPr>
              <a:t>The Metaverse, What is it? </a:t>
            </a:r>
            <a:endParaRPr lang="en-GB" sz="800" kern="1200" cap="all" spc="200" baseline="0" dirty="0">
              <a:solidFill>
                <a:schemeClr val="bg1"/>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10265434" y="6356350"/>
            <a:ext cx="1088366" cy="365125"/>
          </a:xfrm>
        </p:spPr>
        <p:txBody>
          <a:bodyPr vert="horz" lIns="91440" tIns="45720" rIns="91440" bIns="45720" rtlCol="0" anchor="ctr">
            <a:normAutofit/>
          </a:bodyPr>
          <a:lstStyle/>
          <a:p>
            <a:pPr>
              <a:spcAft>
                <a:spcPts val="600"/>
              </a:spcAft>
            </a:pPr>
            <a:fld id="{A402E4C0-AD5E-4E8C-9F21-7CCE474BDCEB}" type="slidenum">
              <a:rPr lang="en-GB" smtClean="0"/>
              <a:pPr>
                <a:spcAft>
                  <a:spcPts val="600"/>
                </a:spcAft>
              </a:pPr>
              <a:t>2</a:t>
            </a:fld>
            <a:endParaRPr lang="en-GB" dirty="0"/>
          </a:p>
        </p:txBody>
      </p:sp>
    </p:spTree>
    <p:extLst>
      <p:ext uri="{BB962C8B-B14F-4D97-AF65-F5344CB8AC3E}">
        <p14:creationId xmlns:p14="http://schemas.microsoft.com/office/powerpoint/2010/main" val="27737710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left)">
                                      <p:cBhvr>
                                        <p:cTn id="7" dur="750"/>
                                        <p:tgtEl>
                                          <p:spTgt spid="1028"/>
                                        </p:tgtEl>
                                      </p:cBhvr>
                                    </p:animEffect>
                                  </p:childTnLst>
                                </p:cTn>
                              </p:par>
                              <p:par>
                                <p:cTn id="8" presetID="22" presetClass="entr" presetSubtype="8" fill="hold" nodeType="withEffect">
                                  <p:stCondLst>
                                    <p:cond delay="0"/>
                                  </p:stCondLst>
                                  <p:childTnLst>
                                    <p:set>
                                      <p:cBhvr>
                                        <p:cTn id="9" dur="1" fill="hold">
                                          <p:stCondLst>
                                            <p:cond delay="0"/>
                                          </p:stCondLst>
                                        </p:cTn>
                                        <p:tgtEl>
                                          <p:spTgt spid="30">
                                            <p:txEl>
                                              <p:pRg st="0" end="0"/>
                                            </p:txEl>
                                          </p:spTgt>
                                        </p:tgtEl>
                                        <p:attrNameLst>
                                          <p:attrName>style.visibility</p:attrName>
                                        </p:attrNameLst>
                                      </p:cBhvr>
                                      <p:to>
                                        <p:strVal val="visible"/>
                                      </p:to>
                                    </p:set>
                                    <p:animEffect transition="in" filter="wipe(left)">
                                      <p:cBhvr>
                                        <p:cTn id="10" dur="750"/>
                                        <p:tgtEl>
                                          <p:spTgt spid="30">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xEl>
                                              <p:pRg st="1" end="1"/>
                                            </p:txEl>
                                          </p:spTgt>
                                        </p:tgtEl>
                                        <p:attrNameLst>
                                          <p:attrName>style.visibility</p:attrName>
                                        </p:attrNameLst>
                                      </p:cBhvr>
                                      <p:to>
                                        <p:strVal val="visible"/>
                                      </p:to>
                                    </p:set>
                                    <p:animEffect transition="in" filter="wipe(left)">
                                      <p:cBhvr>
                                        <p:cTn id="13" dur="750"/>
                                        <p:tgtEl>
                                          <p:spTgt spid="30">
                                            <p:txEl>
                                              <p:pRg st="1" end="1"/>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xEl>
                                              <p:pRg st="2" end="2"/>
                                            </p:txEl>
                                          </p:spTgt>
                                        </p:tgtEl>
                                        <p:attrNameLst>
                                          <p:attrName>style.visibility</p:attrName>
                                        </p:attrNameLst>
                                      </p:cBhvr>
                                      <p:to>
                                        <p:strVal val="visible"/>
                                      </p:to>
                                    </p:set>
                                    <p:animEffect transition="in" filter="wipe(left)">
                                      <p:cBhvr>
                                        <p:cTn id="16" dur="750"/>
                                        <p:tgtEl>
                                          <p:spTgt spid="30">
                                            <p:txEl>
                                              <p:pRg st="2" end="2"/>
                                            </p:txEl>
                                          </p:spTgt>
                                        </p:tgtEl>
                                      </p:cBhvr>
                                    </p:animEffect>
                                  </p:childTnLst>
                                </p:cTn>
                              </p:par>
                              <p:par>
                                <p:cTn id="17" presetID="2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75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lide Number Placehold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20</a:t>
            </a:fld>
            <a:endParaRPr lang="en-GB" dirty="0"/>
          </a:p>
        </p:txBody>
      </p:sp>
      <p:sp>
        <p:nvSpPr>
          <p:cNvPr id="2" name="Title 28">
            <a:extLst>
              <a:ext uri="{FF2B5EF4-FFF2-40B4-BE49-F238E27FC236}">
                <a16:creationId xmlns:a16="http://schemas.microsoft.com/office/drawing/2014/main" id="{83C6FB46-DFBF-13F4-9488-A44534E2956B}"/>
              </a:ext>
            </a:extLst>
          </p:cNvPr>
          <p:cNvSpPr>
            <a:spLocks noGrp="1"/>
          </p:cNvSpPr>
          <p:nvPr>
            <p:ph type="title"/>
          </p:nvPr>
        </p:nvSpPr>
        <p:spPr>
          <a:xfrm>
            <a:off x="0" y="1"/>
            <a:ext cx="12192000" cy="750497"/>
          </a:xfrm>
        </p:spPr>
        <p:txBody>
          <a:bodyPr rtlCol="0" anchor="ctr"/>
          <a:lstStyle/>
          <a:p>
            <a:pPr rtl="0"/>
            <a:r>
              <a:rPr lang="en-GB" sz="2400" b="0" i="0" u="none" strike="noStrike" kern="1200" cap="all" spc="400" normalizeH="0" dirty="0">
                <a:ln w="19050">
                  <a:solidFill>
                    <a:schemeClr val="bg1"/>
                  </a:solidFill>
                </a:ln>
                <a:noFill/>
                <a:effectLst/>
                <a:uLnTx/>
                <a:uFillTx/>
                <a:latin typeface="+mj-lt"/>
                <a:ea typeface="+mn-ea"/>
                <a:cs typeface="+mn-cs"/>
              </a:rPr>
              <a:t>Project plan</a:t>
            </a:r>
            <a:endParaRPr lang="en-GB" sz="2400" dirty="0"/>
          </a:p>
        </p:txBody>
      </p:sp>
      <p:pic>
        <p:nvPicPr>
          <p:cNvPr id="7" name="Picture 6">
            <a:extLst>
              <a:ext uri="{FF2B5EF4-FFF2-40B4-BE49-F238E27FC236}">
                <a16:creationId xmlns:a16="http://schemas.microsoft.com/office/drawing/2014/main" id="{F3E517CE-E817-D639-EBE9-837ED9060138}"/>
              </a:ext>
            </a:extLst>
          </p:cNvPr>
          <p:cNvPicPr>
            <a:picLocks noChangeAspect="1"/>
          </p:cNvPicPr>
          <p:nvPr/>
        </p:nvPicPr>
        <p:blipFill rotWithShape="1">
          <a:blip r:embed="rId3"/>
          <a:srcRect l="2618" t="4022"/>
          <a:stretch/>
        </p:blipFill>
        <p:spPr>
          <a:xfrm>
            <a:off x="159588" y="750498"/>
            <a:ext cx="11872823" cy="5970977"/>
          </a:xfrm>
          <a:prstGeom prst="rect">
            <a:avLst/>
          </a:prstGeom>
        </p:spPr>
      </p:pic>
    </p:spTree>
    <p:extLst>
      <p:ext uri="{BB962C8B-B14F-4D97-AF65-F5344CB8AC3E}">
        <p14:creationId xmlns:p14="http://schemas.microsoft.com/office/powerpoint/2010/main" val="229276916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lide Number Placehold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21</a:t>
            </a:fld>
            <a:endParaRPr lang="en-GB" dirty="0"/>
          </a:p>
        </p:txBody>
      </p:sp>
      <p:sp>
        <p:nvSpPr>
          <p:cNvPr id="3" name="Title 28">
            <a:extLst>
              <a:ext uri="{FF2B5EF4-FFF2-40B4-BE49-F238E27FC236}">
                <a16:creationId xmlns:a16="http://schemas.microsoft.com/office/drawing/2014/main" id="{8962D001-91FE-F194-A66C-7A75F049275B}"/>
              </a:ext>
            </a:extLst>
          </p:cNvPr>
          <p:cNvSpPr txBox="1">
            <a:spLocks/>
          </p:cNvSpPr>
          <p:nvPr/>
        </p:nvSpPr>
        <p:spPr>
          <a:xfrm>
            <a:off x="1" y="9419"/>
            <a:ext cx="12192000" cy="824921"/>
          </a:xfrm>
          <a:prstGeom prst="rect">
            <a:avLst/>
          </a:prstGeom>
        </p:spPr>
        <p:txBody>
          <a:bodyPr vert="horz" lIns="91440" tIns="45720" rIns="91440" bIns="45720" rtlCol="0" anchor="ctr">
            <a:no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GB" sz="2400" dirty="0">
                <a:ea typeface="+mn-ea"/>
                <a:cs typeface="+mn-cs"/>
              </a:rPr>
              <a:t>Individual contributions</a:t>
            </a:r>
            <a:endParaRPr lang="en-GB" sz="2400" dirty="0"/>
          </a:p>
        </p:txBody>
      </p:sp>
      <p:graphicFrame>
        <p:nvGraphicFramePr>
          <p:cNvPr id="6" name="Content Placeholder 41">
            <a:extLst>
              <a:ext uri="{FF2B5EF4-FFF2-40B4-BE49-F238E27FC236}">
                <a16:creationId xmlns:a16="http://schemas.microsoft.com/office/drawing/2014/main" id="{23A4AA06-405B-C8E5-9E92-4E43D015A43F}"/>
              </a:ext>
            </a:extLst>
          </p:cNvPr>
          <p:cNvGraphicFramePr>
            <a:graphicFrameLocks/>
          </p:cNvGraphicFramePr>
          <p:nvPr>
            <p:extLst>
              <p:ext uri="{D42A27DB-BD31-4B8C-83A1-F6EECF244321}">
                <p14:modId xmlns:p14="http://schemas.microsoft.com/office/powerpoint/2010/main" val="3020012051"/>
              </p:ext>
            </p:extLst>
          </p:nvPr>
        </p:nvGraphicFramePr>
        <p:xfrm>
          <a:off x="1442675" y="823106"/>
          <a:ext cx="9306650" cy="5753269"/>
        </p:xfrm>
        <a:graphic>
          <a:graphicData uri="http://schemas.openxmlformats.org/drawingml/2006/table">
            <a:tbl>
              <a:tblPr firstRow="1" bandRow="1">
                <a:tableStyleId>{ED083AE6-46FA-4A59-8FB0-9F97EB10719F}</a:tableStyleId>
              </a:tblPr>
              <a:tblGrid>
                <a:gridCol w="6600190">
                  <a:extLst>
                    <a:ext uri="{9D8B030D-6E8A-4147-A177-3AD203B41FA5}">
                      <a16:colId xmlns:a16="http://schemas.microsoft.com/office/drawing/2014/main" val="1517755082"/>
                    </a:ext>
                  </a:extLst>
                </a:gridCol>
                <a:gridCol w="2706460">
                  <a:extLst>
                    <a:ext uri="{9D8B030D-6E8A-4147-A177-3AD203B41FA5}">
                      <a16:colId xmlns:a16="http://schemas.microsoft.com/office/drawing/2014/main" val="2446386500"/>
                    </a:ext>
                  </a:extLst>
                </a:gridCol>
              </a:tblGrid>
              <a:tr h="550522">
                <a:tc>
                  <a:txBody>
                    <a:bodyPr/>
                    <a:lstStyle/>
                    <a:p>
                      <a:pPr algn="ctr" rtl="0"/>
                      <a:r>
                        <a:rPr lang="en-GB" sz="1600" cap="all" spc="400" baseline="0" noProof="0" dirty="0">
                          <a:solidFill>
                            <a:schemeClr val="bg1"/>
                          </a:solidFill>
                        </a:rPr>
                        <a:t>Task </a:t>
                      </a:r>
                      <a:endParaRPr lang="en-GB" sz="1600" cap="all" spc="400" baseline="0" noProof="0" dirty="0">
                        <a:solidFill>
                          <a:schemeClr val="bg1"/>
                        </a:solidFill>
                        <a:latin typeface="+mj-lt"/>
                      </a:endParaRPr>
                    </a:p>
                  </a:txBody>
                  <a:tcPr anchor="ctr"/>
                </a:tc>
                <a:tc>
                  <a:txBody>
                    <a:bodyPr/>
                    <a:lstStyle/>
                    <a:p>
                      <a:pPr algn="ctr" rtl="0"/>
                      <a:r>
                        <a:rPr lang="en-GB" sz="1600" b="1" cap="all" spc="200" baseline="0" noProof="0" dirty="0">
                          <a:solidFill>
                            <a:schemeClr val="bg1"/>
                          </a:solidFill>
                        </a:rPr>
                        <a:t>Completed by</a:t>
                      </a:r>
                      <a:endParaRPr lang="en-GB" sz="1600" b="1" cap="all" spc="200" baseline="0" noProof="0" dirty="0">
                        <a:solidFill>
                          <a:schemeClr val="bg1"/>
                        </a:solidFill>
                        <a:latin typeface="+mj-lt"/>
                      </a:endParaRPr>
                    </a:p>
                  </a:txBody>
                  <a:tcPr anchor="ctr"/>
                </a:tc>
                <a:extLst>
                  <a:ext uri="{0D108BD9-81ED-4DB2-BD59-A6C34878D82A}">
                    <a16:rowId xmlns:a16="http://schemas.microsoft.com/office/drawing/2014/main" val="3100351803"/>
                  </a:ext>
                </a:extLst>
              </a:tr>
              <a:tr h="340551">
                <a:tc>
                  <a:txBody>
                    <a:bodyPr/>
                    <a:lstStyle/>
                    <a:p>
                      <a:pPr algn="ctr" rtl="0" fontAlgn="base"/>
                      <a:r>
                        <a:rPr lang="en-GB" sz="1600" b="0" noProof="0" dirty="0">
                          <a:solidFill>
                            <a:schemeClr val="bg1"/>
                          </a:solidFill>
                          <a:effectLst/>
                        </a:rPr>
                        <a:t>Submission of Project</a:t>
                      </a:r>
                      <a:endParaRPr lang="en-GB" sz="1600" b="0" i="0" noProof="0" dirty="0">
                        <a:solidFill>
                          <a:schemeClr val="bg1"/>
                        </a:solidFill>
                        <a:effectLst/>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bg1"/>
                          </a:solidFill>
                          <a:effectLst/>
                        </a:rPr>
                        <a:t>Uswat</a:t>
                      </a:r>
                      <a:r>
                        <a:rPr lang="en-GB" sz="1600" b="0" u="none" strike="noStrike" noProof="0" dirty="0">
                          <a:solidFill>
                            <a:schemeClr val="bg1"/>
                          </a:solidFill>
                          <a:effectLst/>
                        </a:rPr>
                        <a:t>​</a:t>
                      </a:r>
                      <a:endParaRPr lang="en-GB" sz="1600" b="0" i="0" u="none" strike="noStrike" noProof="0" dirty="0">
                        <a:solidFill>
                          <a:schemeClr val="bg1"/>
                        </a:solidFill>
                        <a:effectLst/>
                        <a:latin typeface="+mn-lt"/>
                      </a:endParaRPr>
                    </a:p>
                  </a:txBody>
                  <a:tcPr anchor="ctr"/>
                </a:tc>
                <a:extLst>
                  <a:ext uri="{0D108BD9-81ED-4DB2-BD59-A6C34878D82A}">
                    <a16:rowId xmlns:a16="http://schemas.microsoft.com/office/drawing/2014/main" val="2801628125"/>
                  </a:ext>
                </a:extLst>
              </a:tr>
              <a:tr h="405183">
                <a:tc>
                  <a:txBody>
                    <a:bodyPr/>
                    <a:lstStyle/>
                    <a:p>
                      <a:pPr algn="ctr" rtl="0" fontAlgn="base"/>
                      <a:r>
                        <a:rPr lang="en-GB" sz="1600" b="0" i="0" noProof="0" dirty="0">
                          <a:solidFill>
                            <a:schemeClr val="bg1"/>
                          </a:solidFill>
                          <a:effectLst/>
                          <a:latin typeface="+mn-lt"/>
                        </a:rPr>
                        <a:t>Dataset Generation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bg1"/>
                          </a:solidFill>
                          <a:effectLst/>
                        </a:rPr>
                        <a:t>Uswat</a:t>
                      </a:r>
                      <a:endParaRPr lang="en-GB" sz="1400" b="0" u="none" strike="noStrike" noProof="0" dirty="0">
                        <a:solidFill>
                          <a:schemeClr val="bg1"/>
                        </a:solidFill>
                        <a:effectLst/>
                      </a:endParaRPr>
                    </a:p>
                  </a:txBody>
                  <a:tcPr anchor="ctr"/>
                </a:tc>
                <a:extLst>
                  <a:ext uri="{0D108BD9-81ED-4DB2-BD59-A6C34878D82A}">
                    <a16:rowId xmlns:a16="http://schemas.microsoft.com/office/drawing/2014/main" val="3445302558"/>
                  </a:ext>
                </a:extLst>
              </a:tr>
              <a:tr h="405183">
                <a:tc>
                  <a:txBody>
                    <a:bodyPr/>
                    <a:lstStyle/>
                    <a:p>
                      <a:pPr algn="ctr" rtl="0" fontAlgn="base"/>
                      <a:r>
                        <a:rPr lang="en-GB" sz="1600" b="0" i="0" noProof="0" dirty="0">
                          <a:solidFill>
                            <a:schemeClr val="bg1"/>
                          </a:solidFill>
                          <a:effectLst/>
                          <a:latin typeface="+mn-lt"/>
                        </a:rPr>
                        <a:t>Test Plan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bg1"/>
                          </a:solidFill>
                          <a:effectLst/>
                        </a:rPr>
                        <a:t>Uswat</a:t>
                      </a:r>
                      <a:endParaRPr lang="en-GB" sz="1400" b="0" u="none" strike="noStrike" noProof="0" dirty="0">
                        <a:solidFill>
                          <a:schemeClr val="bg1"/>
                        </a:solidFill>
                        <a:effectLst/>
                      </a:endParaRPr>
                    </a:p>
                  </a:txBody>
                  <a:tcPr anchor="ctr"/>
                </a:tc>
                <a:extLst>
                  <a:ext uri="{0D108BD9-81ED-4DB2-BD59-A6C34878D82A}">
                    <a16:rowId xmlns:a16="http://schemas.microsoft.com/office/drawing/2014/main" val="2705998421"/>
                  </a:ext>
                </a:extLst>
              </a:tr>
              <a:tr h="405183">
                <a:tc>
                  <a:txBody>
                    <a:bodyPr/>
                    <a:lstStyle/>
                    <a:p>
                      <a:pPr algn="ctr" rtl="0" fontAlgn="base"/>
                      <a:r>
                        <a:rPr lang="en-GB" sz="1600" b="0" i="0" noProof="0" dirty="0">
                          <a:solidFill>
                            <a:schemeClr val="bg1"/>
                          </a:solidFill>
                          <a:effectLst/>
                          <a:latin typeface="+mn-lt"/>
                        </a:rPr>
                        <a:t>Sprint Review</a:t>
                      </a:r>
                    </a:p>
                  </a:txBody>
                  <a:tcPr anchor="ctr"/>
                </a:tc>
                <a:tc>
                  <a:txBody>
                    <a:bodyPr/>
                    <a:lstStyle/>
                    <a:p>
                      <a:pPr lvl="0" algn="ctr" rtl="0" fontAlgn="auto"/>
                      <a:r>
                        <a:rPr lang="en-GB" sz="1600" b="0" i="0" u="none" strike="noStrike" noProof="0" dirty="0">
                          <a:solidFill>
                            <a:schemeClr val="bg1"/>
                          </a:solidFill>
                          <a:effectLst/>
                          <a:latin typeface="+mn-lt"/>
                        </a:rPr>
                        <a:t>Uswat</a:t>
                      </a:r>
                    </a:p>
                  </a:txBody>
                  <a:tcPr anchor="ctr"/>
                </a:tc>
                <a:extLst>
                  <a:ext uri="{0D108BD9-81ED-4DB2-BD59-A6C34878D82A}">
                    <a16:rowId xmlns:a16="http://schemas.microsoft.com/office/drawing/2014/main" val="4016318368"/>
                  </a:ext>
                </a:extLst>
              </a:tr>
              <a:tr h="405183">
                <a:tc>
                  <a:txBody>
                    <a:bodyPr/>
                    <a:lstStyle/>
                    <a:p>
                      <a:pPr algn="ctr" rtl="0" fontAlgn="base"/>
                      <a:r>
                        <a:rPr lang="en-GB" sz="1600" b="0" i="0" noProof="0" dirty="0">
                          <a:solidFill>
                            <a:schemeClr val="bg1"/>
                          </a:solidFill>
                          <a:effectLst/>
                          <a:latin typeface="+mn-lt"/>
                        </a:rPr>
                        <a:t>Trello Board</a:t>
                      </a:r>
                    </a:p>
                  </a:txBody>
                  <a:tcPr anchor="ctr"/>
                </a:tc>
                <a:tc>
                  <a:txBody>
                    <a:bodyPr/>
                    <a:lstStyle/>
                    <a:p>
                      <a:pPr lvl="0" algn="ctr" rtl="0" fontAlgn="auto"/>
                      <a:r>
                        <a:rPr lang="en-GB" sz="1600" b="0" i="0" u="none" strike="noStrike" noProof="0" dirty="0">
                          <a:solidFill>
                            <a:schemeClr val="bg1"/>
                          </a:solidFill>
                          <a:effectLst/>
                          <a:latin typeface="+mn-lt"/>
                        </a:rPr>
                        <a:t>Uswat</a:t>
                      </a:r>
                    </a:p>
                  </a:txBody>
                  <a:tcPr anchor="ctr"/>
                </a:tc>
                <a:extLst>
                  <a:ext uri="{0D108BD9-81ED-4DB2-BD59-A6C34878D82A}">
                    <a16:rowId xmlns:a16="http://schemas.microsoft.com/office/drawing/2014/main" val="1209515589"/>
                  </a:ext>
                </a:extLst>
              </a:tr>
              <a:tr h="405183">
                <a:tc>
                  <a:txBody>
                    <a:bodyPr/>
                    <a:lstStyle/>
                    <a:p>
                      <a:pPr algn="ctr" rtl="0" fontAlgn="base"/>
                      <a:r>
                        <a:rPr lang="en-GB" sz="1600" b="0" i="0" noProof="0" dirty="0">
                          <a:solidFill>
                            <a:schemeClr val="bg1"/>
                          </a:solidFill>
                          <a:effectLst/>
                          <a:latin typeface="+mn-lt"/>
                        </a:rPr>
                        <a:t>Functional and Non-Functional Requirements</a:t>
                      </a:r>
                    </a:p>
                  </a:txBody>
                  <a:tcPr anchor="ctr"/>
                </a:tc>
                <a:tc>
                  <a:txBody>
                    <a:bodyPr/>
                    <a:lstStyle/>
                    <a:p>
                      <a:pPr lvl="0" algn="ctr" rtl="0" fontAlgn="auto"/>
                      <a:r>
                        <a:rPr lang="en-GB" sz="1600" b="0" i="0" u="none" strike="noStrike" noProof="0" dirty="0">
                          <a:solidFill>
                            <a:schemeClr val="bg1"/>
                          </a:solidFill>
                          <a:effectLst/>
                          <a:latin typeface="+mn-lt"/>
                        </a:rPr>
                        <a:t>Samik</a:t>
                      </a:r>
                    </a:p>
                  </a:txBody>
                  <a:tcPr anchor="ctr"/>
                </a:tc>
                <a:extLst>
                  <a:ext uri="{0D108BD9-81ED-4DB2-BD59-A6C34878D82A}">
                    <a16:rowId xmlns:a16="http://schemas.microsoft.com/office/drawing/2014/main" val="2516479251"/>
                  </a:ext>
                </a:extLst>
              </a:tr>
              <a:tr h="405183">
                <a:tc>
                  <a:txBody>
                    <a:bodyPr/>
                    <a:lstStyle/>
                    <a:p>
                      <a:pPr algn="ctr" rtl="0" fontAlgn="base"/>
                      <a:r>
                        <a:rPr lang="en-GB" sz="1600" b="0" i="0" noProof="0" dirty="0">
                          <a:solidFill>
                            <a:schemeClr val="bg1"/>
                          </a:solidFill>
                          <a:effectLst/>
                          <a:latin typeface="+mn-lt"/>
                        </a:rPr>
                        <a:t>Aims and Objectives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u="none" strike="noStrike" noProof="0" dirty="0">
                          <a:solidFill>
                            <a:schemeClr val="bg1"/>
                          </a:solidFill>
                          <a:effectLst/>
                          <a:latin typeface="+mn-lt"/>
                        </a:rPr>
                        <a:t>Samik</a:t>
                      </a:r>
                    </a:p>
                  </a:txBody>
                  <a:tcPr anchor="ctr"/>
                </a:tc>
                <a:extLst>
                  <a:ext uri="{0D108BD9-81ED-4DB2-BD59-A6C34878D82A}">
                    <a16:rowId xmlns:a16="http://schemas.microsoft.com/office/drawing/2014/main" val="1093907235"/>
                  </a:ext>
                </a:extLst>
              </a:tr>
              <a:tr h="405183">
                <a:tc>
                  <a:txBody>
                    <a:bodyPr/>
                    <a:lstStyle/>
                    <a:p>
                      <a:pPr algn="ctr" rtl="0" fontAlgn="base"/>
                      <a:r>
                        <a:rPr lang="en-GB" sz="1600" b="0" i="0" noProof="0" dirty="0">
                          <a:solidFill>
                            <a:schemeClr val="bg1"/>
                          </a:solidFill>
                          <a:effectLst/>
                          <a:latin typeface="+mn-lt"/>
                        </a:rPr>
                        <a:t>Sprint Review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u="none" strike="noStrike" noProof="0" dirty="0">
                          <a:solidFill>
                            <a:schemeClr val="bg1"/>
                          </a:solidFill>
                          <a:effectLst/>
                          <a:latin typeface="+mn-lt"/>
                        </a:rPr>
                        <a:t>Samik</a:t>
                      </a:r>
                    </a:p>
                  </a:txBody>
                  <a:tcPr anchor="ctr"/>
                </a:tc>
                <a:extLst>
                  <a:ext uri="{0D108BD9-81ED-4DB2-BD59-A6C34878D82A}">
                    <a16:rowId xmlns:a16="http://schemas.microsoft.com/office/drawing/2014/main" val="1514654483"/>
                  </a:ext>
                </a:extLst>
              </a:tr>
              <a:tr h="405183">
                <a:tc>
                  <a:txBody>
                    <a:bodyPr/>
                    <a:lstStyle/>
                    <a:p>
                      <a:pPr algn="ctr" rtl="0" fontAlgn="base"/>
                      <a:r>
                        <a:rPr lang="en-GB" sz="1600" b="0" i="0" noProof="0" dirty="0">
                          <a:solidFill>
                            <a:schemeClr val="bg1"/>
                          </a:solidFill>
                          <a:effectLst/>
                          <a:latin typeface="+mn-lt"/>
                        </a:rPr>
                        <a:t>GitHub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u="none" strike="noStrike" noProof="0" dirty="0">
                          <a:solidFill>
                            <a:schemeClr val="bg1"/>
                          </a:solidFill>
                          <a:effectLst/>
                          <a:latin typeface="+mn-lt"/>
                        </a:rPr>
                        <a:t>Samik</a:t>
                      </a:r>
                    </a:p>
                  </a:txBody>
                  <a:tcPr anchor="ctr"/>
                </a:tc>
                <a:extLst>
                  <a:ext uri="{0D108BD9-81ED-4DB2-BD59-A6C34878D82A}">
                    <a16:rowId xmlns:a16="http://schemas.microsoft.com/office/drawing/2014/main" val="4292879024"/>
                  </a:ext>
                </a:extLst>
              </a:tr>
              <a:tr h="405183">
                <a:tc>
                  <a:txBody>
                    <a:bodyPr/>
                    <a:lstStyle/>
                    <a:p>
                      <a:pPr algn="ctr" rtl="0" fontAlgn="base"/>
                      <a:r>
                        <a:rPr lang="en-GB" sz="1600" b="0" i="0" noProof="0" dirty="0">
                          <a:solidFill>
                            <a:schemeClr val="bg1"/>
                          </a:solidFill>
                          <a:effectLst/>
                          <a:latin typeface="+mn-lt"/>
                        </a:rPr>
                        <a:t>Creation of Presentation Skeleton</a:t>
                      </a:r>
                    </a:p>
                  </a:txBody>
                  <a:tcPr anchor="ctr"/>
                </a:tc>
                <a:tc>
                  <a:txBody>
                    <a:bodyPr/>
                    <a:lstStyle/>
                    <a:p>
                      <a:pPr lvl="0" algn="ctr" rtl="0" fontAlgn="auto"/>
                      <a:r>
                        <a:rPr lang="en-GB" sz="1600" b="0" i="0" u="none" strike="noStrike" noProof="0" dirty="0">
                          <a:solidFill>
                            <a:schemeClr val="bg1"/>
                          </a:solidFill>
                          <a:effectLst/>
                          <a:latin typeface="+mn-lt"/>
                        </a:rPr>
                        <a:t>Shabbir</a:t>
                      </a:r>
                    </a:p>
                  </a:txBody>
                  <a:tcPr anchor="ctr"/>
                </a:tc>
                <a:extLst>
                  <a:ext uri="{0D108BD9-81ED-4DB2-BD59-A6C34878D82A}">
                    <a16:rowId xmlns:a16="http://schemas.microsoft.com/office/drawing/2014/main" val="1423583898"/>
                  </a:ext>
                </a:extLst>
              </a:tr>
              <a:tr h="405183">
                <a:tc>
                  <a:txBody>
                    <a:bodyPr/>
                    <a:lstStyle/>
                    <a:p>
                      <a:pPr algn="ctr" rtl="0" fontAlgn="base"/>
                      <a:r>
                        <a:rPr lang="en-GB" sz="1600" b="0" i="0" noProof="0" dirty="0">
                          <a:solidFill>
                            <a:schemeClr val="bg1"/>
                          </a:solidFill>
                          <a:effectLst/>
                          <a:latin typeface="+mn-lt"/>
                        </a:rPr>
                        <a:t>Risk Assessment Table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u="none" strike="noStrike" noProof="0" dirty="0">
                          <a:solidFill>
                            <a:schemeClr val="bg1"/>
                          </a:solidFill>
                          <a:effectLst/>
                          <a:latin typeface="+mn-lt"/>
                        </a:rPr>
                        <a:t>Shabbir</a:t>
                      </a:r>
                    </a:p>
                  </a:txBody>
                  <a:tcPr anchor="ctr"/>
                </a:tc>
                <a:extLst>
                  <a:ext uri="{0D108BD9-81ED-4DB2-BD59-A6C34878D82A}">
                    <a16:rowId xmlns:a16="http://schemas.microsoft.com/office/drawing/2014/main" val="3473472170"/>
                  </a:ext>
                </a:extLst>
              </a:tr>
              <a:tr h="405183">
                <a:tc>
                  <a:txBody>
                    <a:bodyPr/>
                    <a:lstStyle/>
                    <a:p>
                      <a:pPr algn="ctr" rtl="0" fontAlgn="base"/>
                      <a:r>
                        <a:rPr lang="en-GB" sz="1600" b="0" i="0" noProof="0" dirty="0">
                          <a:solidFill>
                            <a:schemeClr val="bg1"/>
                          </a:solidFill>
                          <a:effectLst/>
                          <a:latin typeface="+mn-lt"/>
                        </a:rPr>
                        <a:t>Quality Plan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u="none" strike="noStrike" noProof="0" dirty="0">
                          <a:solidFill>
                            <a:schemeClr val="bg1"/>
                          </a:solidFill>
                          <a:effectLst/>
                          <a:latin typeface="+mn-lt"/>
                        </a:rPr>
                        <a:t>Shabbir</a:t>
                      </a:r>
                    </a:p>
                  </a:txBody>
                  <a:tcPr anchor="ctr"/>
                </a:tc>
                <a:extLst>
                  <a:ext uri="{0D108BD9-81ED-4DB2-BD59-A6C34878D82A}">
                    <a16:rowId xmlns:a16="http://schemas.microsoft.com/office/drawing/2014/main" val="1543392807"/>
                  </a:ext>
                </a:extLst>
              </a:tr>
              <a:tr h="405183">
                <a:tc>
                  <a:txBody>
                    <a:bodyPr/>
                    <a:lstStyle/>
                    <a:p>
                      <a:pPr algn="ctr" rtl="0" fontAlgn="base"/>
                      <a:r>
                        <a:rPr lang="en-GB" sz="1600" b="0" i="0" noProof="0" dirty="0">
                          <a:solidFill>
                            <a:schemeClr val="bg1"/>
                          </a:solidFill>
                          <a:effectLst/>
                          <a:latin typeface="+mn-lt"/>
                        </a:rPr>
                        <a:t>Sprint Review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u="none" strike="noStrike" noProof="0" dirty="0">
                          <a:solidFill>
                            <a:schemeClr val="bg1"/>
                          </a:solidFill>
                          <a:effectLst/>
                          <a:latin typeface="+mn-lt"/>
                        </a:rPr>
                        <a:t>Shabbir</a:t>
                      </a:r>
                    </a:p>
                  </a:txBody>
                  <a:tcPr anchor="ctr"/>
                </a:tc>
                <a:extLst>
                  <a:ext uri="{0D108BD9-81ED-4DB2-BD59-A6C34878D82A}">
                    <a16:rowId xmlns:a16="http://schemas.microsoft.com/office/drawing/2014/main" val="3208031905"/>
                  </a:ext>
                </a:extLst>
              </a:tr>
            </a:tbl>
          </a:graphicData>
        </a:graphic>
      </p:graphicFrame>
    </p:spTree>
    <p:extLst>
      <p:ext uri="{BB962C8B-B14F-4D97-AF65-F5344CB8AC3E}">
        <p14:creationId xmlns:p14="http://schemas.microsoft.com/office/powerpoint/2010/main" val="1510442091"/>
      </p:ext>
    </p:extLst>
  </p:cSld>
  <p:clrMapOvr>
    <a:masterClrMapping/>
  </p:clrMapOvr>
  <p:transition spd="med">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8" name="Rectangle 309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How Will The Metaverse Really Affect Business? | Bernard Marr">
            <a:extLst>
              <a:ext uri="{FF2B5EF4-FFF2-40B4-BE49-F238E27FC236}">
                <a16:creationId xmlns:a16="http://schemas.microsoft.com/office/drawing/2014/main" id="{7FBE1CAF-B907-4D68-46D0-19B085AC43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85" t="4545" r="15471" b="4545"/>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101" name="Rectangle 310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7ACCB85-ACB1-1CEF-4E88-9B3BEA7633E7}"/>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solidFill>
                  <a:schemeClr val="bg1"/>
                </a:solidFill>
                <a:latin typeface="+mj-lt"/>
                <a:ea typeface="+mj-ea"/>
                <a:cs typeface="+mj-cs"/>
              </a:rPr>
              <a:t>Summary</a:t>
            </a:r>
          </a:p>
        </p:txBody>
      </p:sp>
      <p:sp>
        <p:nvSpPr>
          <p:cNvPr id="3105" name="Rectangle 310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08" name="Rectangle 31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162560" y="2610104"/>
            <a:ext cx="4246880" cy="3853688"/>
          </a:xfrm>
        </p:spPr>
        <p:txBody>
          <a:bodyPr vert="horz" lIns="91440" tIns="45720" rIns="91440" bIns="45720" rtlCol="0" anchor="t">
            <a:normAutofit fontScale="92500" lnSpcReduction="10000"/>
          </a:bodyPr>
          <a:lstStyle/>
          <a:p>
            <a:pPr indent="-228600">
              <a:lnSpc>
                <a:spcPct val="90000"/>
              </a:lnSpc>
              <a:spcBef>
                <a:spcPts val="1000"/>
              </a:spcBef>
              <a:buFont typeface="Arial" panose="020B0604020202020204" pitchFamily="34" charset="0"/>
              <a:buChar char="•"/>
            </a:pPr>
            <a:r>
              <a:rPr lang="en-US" cap="none" dirty="0"/>
              <a:t>As a team of junior engineers at FALL we had </a:t>
            </a:r>
            <a:r>
              <a:rPr lang="en-US" b="0" i="0" dirty="0">
                <a:effectLst/>
              </a:rPr>
              <a:t>to employ a multi-modal approach to conduct data driven decision marking</a:t>
            </a:r>
            <a:r>
              <a:rPr lang="en-US" cap="none" dirty="0"/>
              <a:t>.</a:t>
            </a:r>
          </a:p>
          <a:p>
            <a:pPr indent="-228600">
              <a:lnSpc>
                <a:spcPct val="90000"/>
              </a:lnSpc>
              <a:spcBef>
                <a:spcPts val="1000"/>
              </a:spcBef>
              <a:buFont typeface="Arial" panose="020B0604020202020204" pitchFamily="34" charset="0"/>
              <a:buChar char="•"/>
            </a:pPr>
            <a:r>
              <a:rPr lang="en-US" cap="none" dirty="0"/>
              <a:t>We have tackled the problems by creating an agile project management plan and implemented this into our work by creating sprint plans. We have created diagrams which helped in the design and implementation phase of each system. We have tested, validated and evaluated these systems using an appropriate metric.</a:t>
            </a:r>
          </a:p>
          <a:p>
            <a:pPr indent="-228600">
              <a:lnSpc>
                <a:spcPct val="90000"/>
              </a:lnSpc>
              <a:spcBef>
                <a:spcPts val="1000"/>
              </a:spcBef>
              <a:buFont typeface="Arial" panose="020B0604020202020204" pitchFamily="34" charset="0"/>
              <a:buChar char="•"/>
            </a:pPr>
            <a:r>
              <a:rPr lang="en-US" cap="none" dirty="0"/>
              <a:t>We have assessed our project by creating a risk assessment table, quality control plan, and test plan which has made our project more effective.</a:t>
            </a:r>
          </a:p>
          <a:p>
            <a:pPr indent="-228600">
              <a:lnSpc>
                <a:spcPct val="90000"/>
              </a:lnSpc>
              <a:spcBef>
                <a:spcPts val="1000"/>
              </a:spcBef>
              <a:buFont typeface="Arial" panose="020B0604020202020204" pitchFamily="34" charset="0"/>
              <a:buChar char="•"/>
            </a:pPr>
            <a:r>
              <a:rPr lang="en-US" cap="none" dirty="0"/>
              <a:t>Overall: We have performed sentimental analysis on the dataset that we created under the context of  Metaverse and Tango eye. To present a theory on how Metaverse can be be</a:t>
            </a:r>
            <a:r>
              <a:rPr lang="en-US" dirty="0"/>
              <a:t>neficial for the Tango Eye.</a:t>
            </a:r>
            <a:endParaRPr lang="en-US" cap="none" dirty="0"/>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A402E4C0-AD5E-4E8C-9F21-7CCE474BDCEB}" type="slidenum">
              <a:rPr lang="en-US" sz="1200" cap="none" spc="0">
                <a:solidFill>
                  <a:schemeClr val="bg1"/>
                </a:solidFill>
                <a:latin typeface="Calibri" panose="020F0502020204030204"/>
                <a:cs typeface="+mn-cs"/>
              </a:rPr>
              <a:pPr>
                <a:spcAft>
                  <a:spcPts val="600"/>
                </a:spcAft>
                <a:defRPr/>
              </a:pPr>
              <a:t>22</a:t>
            </a:fld>
            <a:endParaRPr lang="en-US" sz="1200" cap="none" spc="0" dirty="0">
              <a:solidFill>
                <a:schemeClr val="bg1"/>
              </a:solidFill>
              <a:latin typeface="Calibri" panose="020F0502020204030204"/>
              <a:cs typeface="+mn-cs"/>
            </a:endParaRPr>
          </a:p>
        </p:txBody>
      </p:sp>
      <p:sp>
        <p:nvSpPr>
          <p:cNvPr id="7" name="TextBox 6">
            <a:extLst>
              <a:ext uri="{FF2B5EF4-FFF2-40B4-BE49-F238E27FC236}">
                <a16:creationId xmlns:a16="http://schemas.microsoft.com/office/drawing/2014/main" id="{A10AE449-50E1-103B-5059-D92992AABE9C}"/>
              </a:ext>
            </a:extLst>
          </p:cNvPr>
          <p:cNvSpPr txBox="1"/>
          <p:nvPr/>
        </p:nvSpPr>
        <p:spPr>
          <a:xfrm>
            <a:off x="6033980" y="6580015"/>
            <a:ext cx="3646508" cy="230832"/>
          </a:xfrm>
          <a:prstGeom prst="rect">
            <a:avLst/>
          </a:prstGeom>
          <a:noFill/>
        </p:spPr>
        <p:txBody>
          <a:bodyPr wrap="square">
            <a:spAutoFit/>
          </a:bodyPr>
          <a:lstStyle/>
          <a:p>
            <a:pPr algn="ctr"/>
            <a:r>
              <a:rPr lang="en-GB" sz="900" dirty="0">
                <a:solidFill>
                  <a:schemeClr val="bg1"/>
                </a:solidFill>
              </a:rPr>
              <a:t>(Marr. B, 2023) How Will The Metaverse Really Affect Business?</a:t>
            </a:r>
          </a:p>
        </p:txBody>
      </p:sp>
    </p:spTree>
    <p:extLst>
      <p:ext uri="{BB962C8B-B14F-4D97-AF65-F5344CB8AC3E}">
        <p14:creationId xmlns:p14="http://schemas.microsoft.com/office/powerpoint/2010/main" val="198784521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right)">
                                      <p:cBhvr>
                                        <p:cTn id="7" dur="750"/>
                                        <p:tgtEl>
                                          <p:spTgt spid="307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wipe(left)">
                                      <p:cBhvr>
                                        <p:cTn id="13" dur="750"/>
                                        <p:tgtEl>
                                          <p:spTgt spid="11">
                                            <p:txEl>
                                              <p:pRg st="0" end="0"/>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wipe(left)">
                                      <p:cBhvr>
                                        <p:cTn id="16" dur="750"/>
                                        <p:tgtEl>
                                          <p:spTgt spid="11">
                                            <p:txEl>
                                              <p:pRg st="1" end="1"/>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wipe(left)">
                                      <p:cBhvr>
                                        <p:cTn id="19" dur="750"/>
                                        <p:tgtEl>
                                          <p:spTgt spid="11">
                                            <p:txEl>
                                              <p:pRg st="2" end="2"/>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left)">
                                      <p:cBhvr>
                                        <p:cTn id="22" dur="750"/>
                                        <p:tgtEl>
                                          <p:spTgt spid="11">
                                            <p:txEl>
                                              <p:pRg st="3" end="3"/>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78206A-64BA-F489-9A6A-D693C6090F87}"/>
              </a:ext>
            </a:extLst>
          </p:cNvPr>
          <p:cNvSpPr>
            <a:spLocks noGrp="1"/>
          </p:cNvSpPr>
          <p:nvPr>
            <p:ph type="body" sz="quarter" idx="15"/>
          </p:nvPr>
        </p:nvSpPr>
        <p:spPr>
          <a:xfrm>
            <a:off x="161026" y="828137"/>
            <a:ext cx="11869948" cy="5960852"/>
          </a:xfrm>
        </p:spPr>
        <p:txBody>
          <a:bodyPr/>
          <a:lstStyle/>
          <a:p>
            <a:r>
              <a:rPr lang="en-GB" sz="1000" dirty="0">
                <a:latin typeface="Abadi" panose="020B0604020104020204" pitchFamily="34" charset="0"/>
              </a:rPr>
              <a:t>Hotz, N (2024) What is Crisp DM? Available at: </a:t>
            </a:r>
            <a:r>
              <a:rPr lang="en-GB" sz="1000" dirty="0">
                <a:latin typeface="Abadi" panose="020B0604020104020204" pitchFamily="34" charset="0"/>
                <a:hlinkClick r:id="rId2"/>
              </a:rPr>
              <a:t>https://www.datascience-pm.com/crisp-dm-2/</a:t>
            </a:r>
            <a:r>
              <a:rPr lang="en-GB" sz="1000" dirty="0">
                <a:latin typeface="Abadi" panose="020B0604020104020204" pitchFamily="34" charset="0"/>
              </a:rPr>
              <a:t> Accessed on 26 April 2024</a:t>
            </a:r>
          </a:p>
          <a:p>
            <a:r>
              <a:rPr lang="en-GB" sz="1000" dirty="0">
                <a:latin typeface="Abadi" panose="020B0604020104020204" pitchFamily="34" charset="0"/>
              </a:rPr>
              <a:t>Alina.S</a:t>
            </a:r>
            <a:r>
              <a:rPr lang="en-GB" sz="1000" dirty="0">
                <a:effectLst/>
                <a:latin typeface="Abadi" panose="020B0604020104020204" pitchFamily="34" charset="0"/>
              </a:rPr>
              <a:t> (2020) </a:t>
            </a:r>
            <a:r>
              <a:rPr lang="en-GB" sz="1000" dirty="0">
                <a:latin typeface="Abadi" panose="020B0604020104020204" pitchFamily="34" charset="0"/>
              </a:rPr>
              <a:t>Is Agile always the best solution Available at:</a:t>
            </a:r>
            <a:r>
              <a:rPr lang="en-GB" sz="1000" dirty="0">
                <a:effectLst/>
                <a:latin typeface="Abadi" panose="020B0604020104020204" pitchFamily="34" charset="0"/>
              </a:rPr>
              <a:t> </a:t>
            </a:r>
            <a:r>
              <a:rPr lang="en-GB" sz="1000" dirty="0">
                <a:effectLst/>
                <a:latin typeface="Abadi" panose="020B0604020104020204" pitchFamily="34" charset="0"/>
                <a:hlinkClick r:id="rId3"/>
              </a:rPr>
              <a:t>https://soldevelo.com/blog/is-agile-always-the-best-solution-for-software-development-projects/</a:t>
            </a:r>
            <a:r>
              <a:rPr lang="en-GB" sz="1000" dirty="0">
                <a:effectLst/>
                <a:latin typeface="Abadi" panose="020B0604020104020204" pitchFamily="34" charset="0"/>
              </a:rPr>
              <a:t> Accessed on </a:t>
            </a:r>
            <a:r>
              <a:rPr lang="en-GB" sz="1000" dirty="0">
                <a:latin typeface="Abadi" panose="020B0604020104020204" pitchFamily="34" charset="0"/>
              </a:rPr>
              <a:t>26</a:t>
            </a:r>
            <a:r>
              <a:rPr lang="en-GB" sz="1000" dirty="0">
                <a:effectLst/>
                <a:latin typeface="Abadi" panose="020B0604020104020204" pitchFamily="34" charset="0"/>
              </a:rPr>
              <a:t> April 2024 </a:t>
            </a:r>
          </a:p>
          <a:p>
            <a:r>
              <a:rPr lang="en-GB" sz="1000" dirty="0">
                <a:latin typeface="Abadi" panose="020B0604020104020204" pitchFamily="34" charset="0"/>
              </a:rPr>
              <a:t>Tango Eye (2024) Tango Eye Home Available at: </a:t>
            </a:r>
            <a:r>
              <a:rPr lang="en-GB" sz="1000" dirty="0">
                <a:latin typeface="Abadi" panose="020B0604020104020204" pitchFamily="34" charset="0"/>
                <a:hlinkClick r:id="rId4"/>
              </a:rPr>
              <a:t>https://tangoeye.ai/</a:t>
            </a:r>
            <a:r>
              <a:rPr lang="en-GB" sz="1000" dirty="0">
                <a:latin typeface="Abadi" panose="020B0604020104020204" pitchFamily="34" charset="0"/>
              </a:rPr>
              <a:t> </a:t>
            </a:r>
            <a:r>
              <a:rPr lang="en-GB" sz="1000" dirty="0">
                <a:effectLst/>
                <a:latin typeface="Abadi" panose="020B0604020104020204" pitchFamily="34" charset="0"/>
              </a:rPr>
              <a:t>Accessed on </a:t>
            </a:r>
            <a:r>
              <a:rPr lang="en-GB" sz="1000" dirty="0">
                <a:latin typeface="Abadi" panose="020B0604020104020204" pitchFamily="34" charset="0"/>
              </a:rPr>
              <a:t>27</a:t>
            </a:r>
            <a:r>
              <a:rPr lang="en-GB" sz="1000" dirty="0">
                <a:effectLst/>
                <a:latin typeface="Abadi" panose="020B0604020104020204" pitchFamily="34" charset="0"/>
              </a:rPr>
              <a:t> April 2024</a:t>
            </a:r>
          </a:p>
          <a:p>
            <a:r>
              <a:rPr lang="en-GB" sz="1000" dirty="0">
                <a:latin typeface="Abadi" panose="020B0604020104020204" pitchFamily="34" charset="0"/>
              </a:rPr>
              <a:t>Mystakidis.S (2022) Metaverse. Encyclopedia Available at: </a:t>
            </a:r>
            <a:r>
              <a:rPr lang="en-GB" sz="1000" dirty="0">
                <a:latin typeface="Abadi" panose="020B0604020104020204" pitchFamily="34" charset="0"/>
                <a:hlinkClick r:id="rId5"/>
              </a:rPr>
              <a:t>https://www.mdpi.com/2673-8392/2/1/31</a:t>
            </a:r>
            <a:r>
              <a:rPr lang="en-GB" sz="1000" dirty="0">
                <a:latin typeface="Abadi" panose="020B0604020104020204" pitchFamily="34" charset="0"/>
              </a:rPr>
              <a:t> </a:t>
            </a:r>
            <a:r>
              <a:rPr lang="en-GB" sz="1000" dirty="0">
                <a:effectLst/>
                <a:latin typeface="Abadi" panose="020B0604020104020204" pitchFamily="34" charset="0"/>
              </a:rPr>
              <a:t>Accessed on </a:t>
            </a:r>
            <a:r>
              <a:rPr lang="en-GB" sz="1000" dirty="0">
                <a:latin typeface="Abadi" panose="020B0604020104020204" pitchFamily="34" charset="0"/>
              </a:rPr>
              <a:t>27</a:t>
            </a:r>
            <a:r>
              <a:rPr lang="en-GB" sz="1000" dirty="0">
                <a:effectLst/>
                <a:latin typeface="Abadi" panose="020B0604020104020204" pitchFamily="34" charset="0"/>
              </a:rPr>
              <a:t> April 2024</a:t>
            </a:r>
          </a:p>
          <a:p>
            <a:r>
              <a:rPr lang="en-GB" sz="1000" dirty="0">
                <a:effectLst/>
                <a:latin typeface="Abadi" panose="020B0604020104020204" pitchFamily="34" charset="0"/>
              </a:rPr>
              <a:t>Microsoft (2019) Tech Pitch Deck Available at: </a:t>
            </a:r>
            <a:r>
              <a:rPr lang="en-GB" sz="1000" dirty="0">
                <a:effectLst/>
                <a:latin typeface="Abadi" panose="020B0604020104020204" pitchFamily="34" charset="0"/>
                <a:hlinkClick r:id="rId6"/>
              </a:rPr>
              <a:t>https://create.microsoft.com/en-us/template/tech-pitch-deck-a78aa185-0dd3-40b1-afe5-a7e4ced62287</a:t>
            </a:r>
            <a:r>
              <a:rPr lang="en-GB" sz="1000" dirty="0">
                <a:effectLst/>
                <a:latin typeface="Abadi" panose="020B0604020104020204" pitchFamily="34" charset="0"/>
              </a:rPr>
              <a:t> Accessed on </a:t>
            </a:r>
            <a:r>
              <a:rPr lang="en-GB" sz="1000" dirty="0">
                <a:latin typeface="Abadi" panose="020B0604020104020204" pitchFamily="34" charset="0"/>
              </a:rPr>
              <a:t>27</a:t>
            </a:r>
            <a:r>
              <a:rPr lang="en-GB" sz="1000" dirty="0">
                <a:effectLst/>
                <a:latin typeface="Abadi" panose="020B0604020104020204" pitchFamily="34" charset="0"/>
              </a:rPr>
              <a:t> April 2024</a:t>
            </a:r>
          </a:p>
          <a:p>
            <a:r>
              <a:rPr lang="en-GB" sz="1000" dirty="0">
                <a:effectLst/>
                <a:latin typeface="Abadi" panose="020B0604020104020204" pitchFamily="34" charset="0"/>
              </a:rPr>
              <a:t>Lau.W (2023) The Metaverse, What is it? Available at: </a:t>
            </a:r>
            <a:r>
              <a:rPr lang="en-GB" sz="1000" dirty="0">
                <a:effectLst/>
                <a:latin typeface="Abadi" panose="020B0604020104020204" pitchFamily="34" charset="0"/>
                <a:hlinkClick r:id="rId7"/>
              </a:rPr>
              <a:t>https://www.searchenginejournal.com/metaverse/484803/</a:t>
            </a:r>
            <a:r>
              <a:rPr lang="en-GB" sz="1000" dirty="0">
                <a:effectLst/>
                <a:latin typeface="Abadi" panose="020B0604020104020204" pitchFamily="34" charset="0"/>
              </a:rPr>
              <a:t> Accessed on </a:t>
            </a:r>
            <a:r>
              <a:rPr lang="en-GB" sz="1000" dirty="0">
                <a:latin typeface="Abadi" panose="020B0604020104020204" pitchFamily="34" charset="0"/>
              </a:rPr>
              <a:t>28</a:t>
            </a:r>
            <a:r>
              <a:rPr lang="en-GB" sz="1000" dirty="0">
                <a:effectLst/>
                <a:latin typeface="Abadi" panose="020B0604020104020204" pitchFamily="34" charset="0"/>
              </a:rPr>
              <a:t> April 2024</a:t>
            </a:r>
          </a:p>
          <a:p>
            <a:r>
              <a:rPr lang="en-GB" sz="1000" dirty="0">
                <a:effectLst/>
                <a:latin typeface="Abadi" panose="020B0604020104020204" pitchFamily="34" charset="0"/>
              </a:rPr>
              <a:t>Wallis</a:t>
            </a:r>
            <a:r>
              <a:rPr lang="en-GB" sz="1000" dirty="0">
                <a:latin typeface="Abadi" panose="020B0604020104020204" pitchFamily="34" charset="0"/>
              </a:rPr>
              <a:t>.J (2023) Unraveling the Metaverse: The Tech Behind Series </a:t>
            </a:r>
            <a:r>
              <a:rPr lang="en-GB" sz="1000" dirty="0">
                <a:effectLst/>
                <a:latin typeface="Abadi" panose="020B0604020104020204" pitchFamily="34" charset="0"/>
              </a:rPr>
              <a:t>Available at: </a:t>
            </a:r>
            <a:r>
              <a:rPr lang="en-GB" sz="1000" dirty="0">
                <a:effectLst/>
                <a:latin typeface="Abadi" panose="020B0604020104020204" pitchFamily="34" charset="0"/>
                <a:hlinkClick r:id="rId8"/>
              </a:rPr>
              <a:t>https://intuji.com/the-metaverse-the-tech-behind-series/</a:t>
            </a:r>
            <a:r>
              <a:rPr lang="en-GB" sz="1000" dirty="0">
                <a:effectLst/>
                <a:latin typeface="Abadi" panose="020B0604020104020204" pitchFamily="34" charset="0"/>
              </a:rPr>
              <a:t> Accessed on </a:t>
            </a:r>
            <a:r>
              <a:rPr lang="en-GB" sz="1000" dirty="0">
                <a:latin typeface="Abadi" panose="020B0604020104020204" pitchFamily="34" charset="0"/>
              </a:rPr>
              <a:t>28</a:t>
            </a:r>
            <a:r>
              <a:rPr lang="en-GB" sz="1000" dirty="0">
                <a:effectLst/>
                <a:latin typeface="Abadi" panose="020B0604020104020204" pitchFamily="34" charset="0"/>
              </a:rPr>
              <a:t> April 2024</a:t>
            </a:r>
          </a:p>
          <a:p>
            <a:r>
              <a:rPr lang="en-GB" sz="1000" dirty="0">
                <a:latin typeface="Abadi" panose="020B0604020104020204" pitchFamily="34" charset="0"/>
              </a:rPr>
              <a:t>Marr.B (2023) How Will The Metaverse Really Affect Business? </a:t>
            </a:r>
            <a:r>
              <a:rPr lang="en-GB" sz="1000" dirty="0">
                <a:effectLst/>
                <a:latin typeface="Abadi" panose="020B0604020104020204" pitchFamily="34" charset="0"/>
              </a:rPr>
              <a:t>Available at: </a:t>
            </a:r>
            <a:r>
              <a:rPr lang="en-GB" sz="1000" dirty="0">
                <a:effectLst/>
                <a:latin typeface="Abadi" panose="020B0604020104020204" pitchFamily="34" charset="0"/>
                <a:hlinkClick r:id="rId9"/>
              </a:rPr>
              <a:t>https://bernardmarr.com/how-will-the-metaverse-really-affect-business/</a:t>
            </a:r>
            <a:r>
              <a:rPr lang="en-GB" sz="1000" dirty="0">
                <a:effectLst/>
                <a:latin typeface="Abadi" panose="020B0604020104020204" pitchFamily="34" charset="0"/>
              </a:rPr>
              <a:t> Accessed on </a:t>
            </a:r>
            <a:r>
              <a:rPr lang="en-GB" sz="1000" dirty="0">
                <a:latin typeface="Abadi" panose="020B0604020104020204" pitchFamily="34" charset="0"/>
              </a:rPr>
              <a:t>28</a:t>
            </a:r>
            <a:r>
              <a:rPr lang="en-GB" sz="1000" dirty="0">
                <a:effectLst/>
                <a:latin typeface="Abadi" panose="020B0604020104020204" pitchFamily="34" charset="0"/>
              </a:rPr>
              <a:t> April 2024</a:t>
            </a:r>
          </a:p>
          <a:p>
            <a:r>
              <a:rPr lang="en-GB" sz="1000" dirty="0">
                <a:latin typeface="Abadi" panose="020B0604020104020204" pitchFamily="34" charset="0"/>
              </a:rPr>
              <a:t>Abimbola.A (2023) The Metaverse and Its Implications for Digital Marketing </a:t>
            </a:r>
            <a:r>
              <a:rPr lang="en-GB" sz="1000" dirty="0">
                <a:effectLst/>
                <a:latin typeface="Abadi" panose="020B0604020104020204" pitchFamily="34" charset="0"/>
              </a:rPr>
              <a:t>Available at: </a:t>
            </a:r>
            <a:r>
              <a:rPr lang="en-GB" sz="1000" dirty="0">
                <a:latin typeface="Abadi" panose="020B0604020104020204" pitchFamily="34" charset="0"/>
              </a:rPr>
              <a:t> </a:t>
            </a:r>
            <a:r>
              <a:rPr lang="en-GB" sz="1000" dirty="0">
                <a:latin typeface="Abadi" panose="020B0604020104020204" pitchFamily="34" charset="0"/>
                <a:hlinkClick r:id="rId10"/>
              </a:rPr>
              <a:t>https://mauconline.net/the-metaverse-and-its-implications-for-digital-marketing/</a:t>
            </a:r>
            <a:r>
              <a:rPr lang="en-GB" sz="1000" dirty="0">
                <a:latin typeface="Abadi" panose="020B0604020104020204" pitchFamily="34" charset="0"/>
              </a:rPr>
              <a:t> </a:t>
            </a:r>
            <a:r>
              <a:rPr lang="en-GB" sz="1000" dirty="0">
                <a:effectLst/>
                <a:latin typeface="Abadi" panose="020B0604020104020204" pitchFamily="34" charset="0"/>
              </a:rPr>
              <a:t>Accessed on </a:t>
            </a:r>
            <a:r>
              <a:rPr lang="en-GB" sz="1000" dirty="0">
                <a:latin typeface="Abadi" panose="020B0604020104020204" pitchFamily="34" charset="0"/>
              </a:rPr>
              <a:t>29</a:t>
            </a:r>
            <a:r>
              <a:rPr lang="en-GB" sz="1000" dirty="0">
                <a:effectLst/>
                <a:latin typeface="Abadi" panose="020B0604020104020204" pitchFamily="34" charset="0"/>
              </a:rPr>
              <a:t> April 2024</a:t>
            </a:r>
          </a:p>
          <a:p>
            <a:r>
              <a:rPr lang="en-GB" sz="1000" dirty="0">
                <a:effectLst/>
                <a:latin typeface="Abadi" panose="020B0604020104020204" pitchFamily="34" charset="0"/>
              </a:rPr>
              <a:t>Stefanic.D (2023) Exploring How the Metaverse Will Affect Business in the U.S Available at: </a:t>
            </a:r>
            <a:r>
              <a:rPr lang="en-GB" sz="1000" dirty="0">
                <a:effectLst/>
                <a:latin typeface="Abadi" panose="020B0604020104020204" pitchFamily="34" charset="0"/>
                <a:hlinkClick r:id="rId11"/>
              </a:rPr>
              <a:t>https://hyperspace.mv/exploring-how-the-metaverse-will-affect-business-in-the-u-s/</a:t>
            </a:r>
            <a:r>
              <a:rPr lang="en-GB" sz="1000" dirty="0">
                <a:effectLst/>
                <a:latin typeface="Abadi" panose="020B0604020104020204" pitchFamily="34" charset="0"/>
              </a:rPr>
              <a:t> </a:t>
            </a:r>
            <a:r>
              <a:rPr lang="en-GB" sz="1000" dirty="0">
                <a:latin typeface="Abadi" panose="020B0604020104020204" pitchFamily="34" charset="0"/>
                <a:hlinkClick r:id="rId10"/>
              </a:rPr>
              <a:t>/</a:t>
            </a:r>
            <a:r>
              <a:rPr lang="en-GB" sz="1000" dirty="0">
                <a:latin typeface="Abadi" panose="020B0604020104020204" pitchFamily="34" charset="0"/>
              </a:rPr>
              <a:t> </a:t>
            </a:r>
            <a:r>
              <a:rPr lang="en-GB" sz="1000" dirty="0">
                <a:effectLst/>
                <a:latin typeface="Abadi" panose="020B0604020104020204" pitchFamily="34" charset="0"/>
              </a:rPr>
              <a:t>Accessed on 30 April 2024</a:t>
            </a:r>
          </a:p>
          <a:p>
            <a:r>
              <a:rPr lang="en-GB" sz="1000" dirty="0">
                <a:latin typeface="Abadi" panose="020B0604020104020204" pitchFamily="34" charset="0"/>
              </a:rPr>
              <a:t>Dixit.P (2020) Sentiment Analysis: Building from the Ground Up </a:t>
            </a:r>
            <a:r>
              <a:rPr lang="en-GB" sz="1000" dirty="0">
                <a:effectLst/>
                <a:latin typeface="Abadi" panose="020B0604020104020204" pitchFamily="34" charset="0"/>
              </a:rPr>
              <a:t>Available at: </a:t>
            </a:r>
            <a:r>
              <a:rPr lang="en-GB" sz="1000" dirty="0">
                <a:effectLst/>
                <a:latin typeface="Abadi" panose="020B0604020104020204" pitchFamily="34" charset="0"/>
                <a:hlinkClick r:id="rId12"/>
              </a:rPr>
              <a:t>https://medium.com/analytics-vidhya/sentiment-analysis-building-from-the-ground-up-e12e9195fac4</a:t>
            </a:r>
            <a:r>
              <a:rPr lang="en-GB" sz="1000" dirty="0">
                <a:effectLst/>
                <a:latin typeface="Abadi" panose="020B0604020104020204" pitchFamily="34" charset="0"/>
              </a:rPr>
              <a:t>  Accessed on 30 April 2024</a:t>
            </a:r>
          </a:p>
          <a:p>
            <a:r>
              <a:rPr lang="en-GB" sz="1000" dirty="0">
                <a:effectLst/>
                <a:latin typeface="Abadi" panose="020B0604020104020204" pitchFamily="34" charset="0"/>
              </a:rPr>
              <a:t>SlideMembers (N.D) Vision of the Metaverse professional presentation Available at: </a:t>
            </a:r>
            <a:r>
              <a:rPr lang="en-GB" sz="1000" dirty="0">
                <a:effectLst/>
                <a:latin typeface="Abadi" panose="020B0604020104020204" pitchFamily="34" charset="0"/>
                <a:hlinkClick r:id="rId13"/>
              </a:rPr>
              <a:t>https://in.pinterest.com/pin/vision-of-the-metaverse_169_ms-powerpoint--1146447648873015145/</a:t>
            </a:r>
            <a:r>
              <a:rPr lang="en-GB" sz="1000" dirty="0">
                <a:effectLst/>
                <a:latin typeface="Abadi" panose="020B0604020104020204" pitchFamily="34" charset="0"/>
              </a:rPr>
              <a:t>  Accessed on 1 </a:t>
            </a:r>
            <a:r>
              <a:rPr lang="en-GB" sz="1000" dirty="0">
                <a:latin typeface="Abadi" panose="020B0604020104020204" pitchFamily="34" charset="0"/>
              </a:rPr>
              <a:t>May</a:t>
            </a:r>
            <a:r>
              <a:rPr lang="en-GB" sz="1000" dirty="0">
                <a:effectLst/>
                <a:latin typeface="Abadi" panose="020B0604020104020204" pitchFamily="34" charset="0"/>
              </a:rPr>
              <a:t> 2024</a:t>
            </a:r>
          </a:p>
          <a:p>
            <a:r>
              <a:rPr lang="en-GB" sz="1000" dirty="0">
                <a:effectLst/>
                <a:latin typeface="Abadi" panose="020B0604020104020204" pitchFamily="34" charset="0"/>
              </a:rPr>
              <a:t>Chandra.A (2022) Why Should you care about the Metaverse? Available at: </a:t>
            </a:r>
            <a:r>
              <a:rPr lang="en-GB" sz="1000" dirty="0">
                <a:effectLst/>
                <a:latin typeface="Abadi" panose="020B0604020104020204" pitchFamily="34" charset="0"/>
                <a:hlinkClick r:id="rId14"/>
              </a:rPr>
              <a:t>https://www.quora.com/Do-you-agree-that-we-need-a-Metaverse/answer/Akshit-Chandra-5?ch=10&amp;oid=298963937&amp;share=1f410295&amp;srid=3ngHem&amp;target_type=answer</a:t>
            </a:r>
            <a:r>
              <a:rPr lang="en-GB" sz="1000" dirty="0">
                <a:effectLst/>
                <a:latin typeface="Abadi" panose="020B0604020104020204" pitchFamily="34" charset="0"/>
              </a:rPr>
              <a:t> Accessed on 1 May 2024</a:t>
            </a:r>
          </a:p>
          <a:p>
            <a:r>
              <a:rPr lang="en-GB" sz="1000" dirty="0">
                <a:latin typeface="Abadi" panose="020B0604020104020204" pitchFamily="34" charset="0"/>
              </a:rPr>
              <a:t>Kaushik.P (2022) Why should I use Metaverse? Available at: </a:t>
            </a:r>
            <a:r>
              <a:rPr lang="en-GB" sz="1000" dirty="0">
                <a:latin typeface="Abadi" panose="020B0604020104020204" pitchFamily="34" charset="0"/>
                <a:hlinkClick r:id="rId15"/>
              </a:rPr>
              <a:t>https://www.quora.com/Do-you-agree-that-we-need-a-Metaverse/answer/Prince-Kaushik-27?ch=10&amp;oid=306307523&amp;share=3f2e91d1&amp;srid=3ngHem&amp;target_type=answer</a:t>
            </a:r>
            <a:r>
              <a:rPr lang="en-GB" sz="1000" dirty="0">
                <a:latin typeface="Abadi" panose="020B0604020104020204" pitchFamily="34" charset="0"/>
              </a:rPr>
              <a:t> Accessed on 1 May 2024</a:t>
            </a:r>
            <a:endParaRPr lang="en-GB" sz="1000" dirty="0">
              <a:effectLst/>
              <a:latin typeface="Abadi" panose="020B0604020104020204" pitchFamily="34" charset="0"/>
            </a:endParaRPr>
          </a:p>
        </p:txBody>
      </p:sp>
      <p:sp>
        <p:nvSpPr>
          <p:cNvPr id="6" name="Slide Number Placeholder 5">
            <a:extLst>
              <a:ext uri="{FF2B5EF4-FFF2-40B4-BE49-F238E27FC236}">
                <a16:creationId xmlns:a16="http://schemas.microsoft.com/office/drawing/2014/main" id="{5593AC0F-8914-93CF-8638-FAC7C5C7988A}"/>
              </a:ext>
            </a:extLst>
          </p:cNvPr>
          <p:cNvSpPr>
            <a:spLocks noGrp="1"/>
          </p:cNvSpPr>
          <p:nvPr>
            <p:ph type="sldNum" sz="quarter" idx="12"/>
          </p:nvPr>
        </p:nvSpPr>
        <p:spPr/>
        <p:txBody>
          <a:bodyPr/>
          <a:lstStyle/>
          <a:p>
            <a:pPr rtl="0"/>
            <a:fld id="{A402E4C0-AD5E-4E8C-9F21-7CCE474BDCEB}" type="slidenum">
              <a:rPr lang="en-GB" noProof="0" smtClean="0"/>
              <a:pPr rtl="0"/>
              <a:t>23</a:t>
            </a:fld>
            <a:endParaRPr lang="en-GB" noProof="0" dirty="0"/>
          </a:p>
        </p:txBody>
      </p:sp>
      <p:sp>
        <p:nvSpPr>
          <p:cNvPr id="7" name="Title 6">
            <a:extLst>
              <a:ext uri="{FF2B5EF4-FFF2-40B4-BE49-F238E27FC236}">
                <a16:creationId xmlns:a16="http://schemas.microsoft.com/office/drawing/2014/main" id="{21511373-BF6A-F7C0-AA9B-804E59A094E6}"/>
              </a:ext>
            </a:extLst>
          </p:cNvPr>
          <p:cNvSpPr>
            <a:spLocks noGrp="1"/>
          </p:cNvSpPr>
          <p:nvPr>
            <p:ph type="title"/>
          </p:nvPr>
        </p:nvSpPr>
        <p:spPr>
          <a:xfrm>
            <a:off x="0" y="1"/>
            <a:ext cx="12192000" cy="665636"/>
          </a:xfrm>
        </p:spPr>
        <p:txBody>
          <a:bodyPr anchor="ctr"/>
          <a:lstStyle/>
          <a:p>
            <a:pPr algn="ctr"/>
            <a:r>
              <a:rPr lang="en-GB" dirty="0"/>
              <a:t>references</a:t>
            </a:r>
          </a:p>
        </p:txBody>
      </p:sp>
    </p:spTree>
    <p:extLst>
      <p:ext uri="{BB962C8B-B14F-4D97-AF65-F5344CB8AC3E}">
        <p14:creationId xmlns:p14="http://schemas.microsoft.com/office/powerpoint/2010/main" val="134653564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750"/>
                                        <p:tgtEl>
                                          <p:spTgt spid="3">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750"/>
                                        <p:tgtEl>
                                          <p:spTgt spid="3">
                                            <p:txEl>
                                              <p:pRg st="1" end="1"/>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arn(inVertical)">
                                      <p:cBhvr>
                                        <p:cTn id="16" dur="750"/>
                                        <p:tgtEl>
                                          <p:spTgt spid="3">
                                            <p:txEl>
                                              <p:pRg st="2" end="2"/>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750"/>
                                        <p:tgtEl>
                                          <p:spTgt spid="3">
                                            <p:txEl>
                                              <p:pRg st="3" end="3"/>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750"/>
                                        <p:tgtEl>
                                          <p:spTgt spid="3">
                                            <p:txEl>
                                              <p:pRg st="4" end="4"/>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arn(inVertical)">
                                      <p:cBhvr>
                                        <p:cTn id="25" dur="750"/>
                                        <p:tgtEl>
                                          <p:spTgt spid="3">
                                            <p:txEl>
                                              <p:pRg st="5" end="5"/>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arn(inVertical)">
                                      <p:cBhvr>
                                        <p:cTn id="28" dur="750"/>
                                        <p:tgtEl>
                                          <p:spTgt spid="3">
                                            <p:txEl>
                                              <p:pRg st="6" end="6"/>
                                            </p:tx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arn(inVertical)">
                                      <p:cBhvr>
                                        <p:cTn id="31" dur="750"/>
                                        <p:tgtEl>
                                          <p:spTgt spid="3">
                                            <p:txEl>
                                              <p:pRg st="7" end="7"/>
                                            </p:txEl>
                                          </p:spTgt>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arn(inVertical)">
                                      <p:cBhvr>
                                        <p:cTn id="34" dur="750"/>
                                        <p:tgtEl>
                                          <p:spTgt spid="3">
                                            <p:txEl>
                                              <p:pRg st="8" end="8"/>
                                            </p:txEl>
                                          </p:spTgt>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arn(inVertical)">
                                      <p:cBhvr>
                                        <p:cTn id="37" dur="750"/>
                                        <p:tgtEl>
                                          <p:spTgt spid="3">
                                            <p:txEl>
                                              <p:pRg st="9" end="9"/>
                                            </p:txEl>
                                          </p:spTgt>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barn(inVertical)">
                                      <p:cBhvr>
                                        <p:cTn id="40" dur="750"/>
                                        <p:tgtEl>
                                          <p:spTgt spid="3">
                                            <p:txEl>
                                              <p:pRg st="10" end="10"/>
                                            </p:txEl>
                                          </p:spTgt>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barn(inVertical)">
                                      <p:cBhvr>
                                        <p:cTn id="43" dur="750"/>
                                        <p:tgtEl>
                                          <p:spTgt spid="3">
                                            <p:txEl>
                                              <p:pRg st="11" end="11"/>
                                            </p:txEl>
                                          </p:spTgt>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barn(inVertical)">
                                      <p:cBhvr>
                                        <p:cTn id="46" dur="750"/>
                                        <p:tgtEl>
                                          <p:spTgt spid="3">
                                            <p:txEl>
                                              <p:pRg st="12" end="12"/>
                                            </p:txEl>
                                          </p:spTgt>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barn(inVertical)">
                                      <p:cBhvr>
                                        <p:cTn id="49" dur="75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026" name="Picture 2" descr="Vision of the Metaverse_16:9_MS Powerpoint | Presentation, Presentation  deck, Professional presentation">
            <a:extLst>
              <a:ext uri="{FF2B5EF4-FFF2-40B4-BE49-F238E27FC236}">
                <a16:creationId xmlns:a16="http://schemas.microsoft.com/office/drawing/2014/main" id="{AD26BE31-D10D-9E04-DAE8-27FF6A8E6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78CBC6F-2F4B-4363-DCF9-19FB4D8C9AA1}"/>
              </a:ext>
            </a:extLst>
          </p:cNvPr>
          <p:cNvSpPr txBox="1"/>
          <p:nvPr/>
        </p:nvSpPr>
        <p:spPr>
          <a:xfrm>
            <a:off x="3046476" y="6642556"/>
            <a:ext cx="6096000" cy="215444"/>
          </a:xfrm>
          <a:prstGeom prst="rect">
            <a:avLst/>
          </a:prstGeom>
          <a:noFill/>
        </p:spPr>
        <p:txBody>
          <a:bodyPr wrap="square">
            <a:spAutoFit/>
          </a:bodyPr>
          <a:lstStyle/>
          <a:p>
            <a:pPr algn="ctr"/>
            <a:r>
              <a:rPr lang="en-GB" sz="800" dirty="0">
                <a:solidFill>
                  <a:schemeClr val="bg1"/>
                </a:solidFill>
              </a:rPr>
              <a:t>(SlideMembers, N.D) Vision of the Metaverse professional presentation</a:t>
            </a:r>
          </a:p>
        </p:txBody>
      </p:sp>
    </p:spTree>
    <p:extLst>
      <p:ext uri="{BB962C8B-B14F-4D97-AF65-F5344CB8AC3E}">
        <p14:creationId xmlns:p14="http://schemas.microsoft.com/office/powerpoint/2010/main" val="4120985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3934046" y="0"/>
            <a:ext cx="8257954" cy="701749"/>
          </a:xfrm>
        </p:spPr>
        <p:txBody>
          <a:bodyPr rtlCol="0" anchor="ctr">
            <a:normAutofit/>
          </a:bodyPr>
          <a:lstStyle/>
          <a:p>
            <a:pPr algn="ctr" rtl="0"/>
            <a:r>
              <a:rPr lang="en-GB" sz="2800" b="0" i="0" u="none" strike="noStrike" kern="1200" cap="all" spc="400" normalizeH="0" dirty="0">
                <a:ln w="19050">
                  <a:solidFill>
                    <a:schemeClr val="accent5"/>
                  </a:solidFill>
                </a:ln>
                <a:noFill/>
                <a:effectLst/>
                <a:uLnTx/>
                <a:uFillTx/>
                <a:latin typeface="+mj-lt"/>
                <a:ea typeface="+mn-ea"/>
                <a:cs typeface="+mn-cs"/>
              </a:rPr>
              <a:t>Overview of the Presentation</a:t>
            </a:r>
            <a:endParaRPr lang="en-GB"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1" y="0"/>
            <a:ext cx="3934047" cy="6858000"/>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40371" y="786809"/>
            <a:ext cx="8151629" cy="6071191"/>
          </a:xfrm>
        </p:spPr>
        <p:txBody>
          <a:bodyPr rtlCol="0" anchor="ctr">
            <a:normAutofit fontScale="70000" lnSpcReduction="20000"/>
          </a:bodyPr>
          <a:lstStyle/>
          <a:p>
            <a:pPr marL="285750" indent="-285750" rtl="0">
              <a:buFont typeface="Wingdings" panose="05000000000000000000" pitchFamily="2" charset="2"/>
              <a:buChar char="v"/>
            </a:pPr>
            <a:r>
              <a:rPr lang="en-GB" sz="2200" dirty="0"/>
              <a:t>Aims and objectives</a:t>
            </a:r>
          </a:p>
          <a:p>
            <a:pPr marL="285750" indent="-285750" rtl="0">
              <a:buFont typeface="Wingdings" panose="05000000000000000000" pitchFamily="2" charset="2"/>
              <a:buChar char="v"/>
            </a:pPr>
            <a:r>
              <a:rPr lang="en-GB" sz="2200" dirty="0"/>
              <a:t>Metaverse</a:t>
            </a:r>
          </a:p>
          <a:p>
            <a:pPr marL="285750" indent="-285750" rtl="0">
              <a:buFont typeface="Wingdings" panose="05000000000000000000" pitchFamily="2" charset="2"/>
              <a:buChar char="v"/>
            </a:pPr>
            <a:r>
              <a:rPr lang="en-GB" sz="2200" dirty="0"/>
              <a:t>Tango eye</a:t>
            </a:r>
          </a:p>
          <a:p>
            <a:pPr marL="285750" indent="-285750">
              <a:buFont typeface="Wingdings" panose="05000000000000000000" pitchFamily="2" charset="2"/>
              <a:buChar char="v"/>
            </a:pPr>
            <a:r>
              <a:rPr lang="en-GB" sz="2200" dirty="0"/>
              <a:t>Problem statement</a:t>
            </a:r>
          </a:p>
          <a:p>
            <a:pPr marL="285750" indent="-285750" rtl="0">
              <a:buFont typeface="Wingdings" panose="05000000000000000000" pitchFamily="2" charset="2"/>
              <a:buChar char="v"/>
            </a:pPr>
            <a:r>
              <a:rPr lang="en-GB" sz="2200" dirty="0"/>
              <a:t>Functional and non-functional requirements</a:t>
            </a:r>
          </a:p>
          <a:p>
            <a:pPr marL="285750" indent="-285750" rtl="0">
              <a:buFont typeface="Wingdings" panose="05000000000000000000" pitchFamily="2" charset="2"/>
              <a:buChar char="v"/>
            </a:pPr>
            <a:r>
              <a:rPr lang="en-GB" sz="2200" dirty="0"/>
              <a:t>Pipeline of both models</a:t>
            </a:r>
          </a:p>
          <a:p>
            <a:pPr marL="285750" indent="-285750" rtl="0">
              <a:buFont typeface="Wingdings" panose="05000000000000000000" pitchFamily="2" charset="2"/>
              <a:buChar char="v"/>
            </a:pPr>
            <a:r>
              <a:rPr lang="en-GB" sz="2200" dirty="0"/>
              <a:t>Sentiment analysis</a:t>
            </a:r>
          </a:p>
          <a:p>
            <a:pPr marL="285750" indent="-285750" rtl="0">
              <a:buFont typeface="Wingdings" panose="05000000000000000000" pitchFamily="2" charset="2"/>
              <a:buChar char="v"/>
            </a:pPr>
            <a:r>
              <a:rPr lang="en-GB" sz="2200" dirty="0"/>
              <a:t>Live demo</a:t>
            </a:r>
          </a:p>
          <a:p>
            <a:pPr marL="285750" indent="-285750" rtl="0">
              <a:buFont typeface="Wingdings" panose="05000000000000000000" pitchFamily="2" charset="2"/>
              <a:buChar char="v"/>
            </a:pPr>
            <a:r>
              <a:rPr lang="en-GB" sz="2200" dirty="0"/>
              <a:t>evaluation</a:t>
            </a:r>
          </a:p>
          <a:p>
            <a:pPr marL="285750" indent="-285750" rtl="0">
              <a:buFont typeface="Wingdings" panose="05000000000000000000" pitchFamily="2" charset="2"/>
              <a:buChar char="v"/>
            </a:pPr>
            <a:r>
              <a:rPr lang="en-GB" sz="2200" dirty="0"/>
              <a:t>Test plan </a:t>
            </a:r>
          </a:p>
          <a:p>
            <a:pPr marL="285750" indent="-285750" rtl="0">
              <a:buFont typeface="Wingdings" panose="05000000000000000000" pitchFamily="2" charset="2"/>
              <a:buChar char="v"/>
            </a:pPr>
            <a:r>
              <a:rPr lang="en-GB" sz="2200" dirty="0"/>
              <a:t>growth strategy</a:t>
            </a:r>
          </a:p>
          <a:p>
            <a:pPr marL="285750" indent="-285750" rtl="0">
              <a:buFont typeface="Wingdings" panose="05000000000000000000" pitchFamily="2" charset="2"/>
              <a:buChar char="v"/>
            </a:pPr>
            <a:r>
              <a:rPr lang="en-GB" sz="2200" dirty="0"/>
              <a:t>PyCharm / GitHub</a:t>
            </a:r>
          </a:p>
          <a:p>
            <a:pPr marL="285750" indent="-285750" rtl="0">
              <a:buFont typeface="Wingdings" panose="05000000000000000000" pitchFamily="2" charset="2"/>
              <a:buChar char="v"/>
            </a:pPr>
            <a:r>
              <a:rPr lang="en-GB" sz="2200" dirty="0"/>
              <a:t>Crisp</a:t>
            </a:r>
          </a:p>
          <a:p>
            <a:pPr marL="285750" indent="-285750" rtl="0">
              <a:buFont typeface="Wingdings" panose="05000000000000000000" pitchFamily="2" charset="2"/>
              <a:buChar char="v"/>
            </a:pPr>
            <a:r>
              <a:rPr lang="en-GB" sz="2200" dirty="0"/>
              <a:t>agile</a:t>
            </a:r>
          </a:p>
          <a:p>
            <a:pPr marL="285750" indent="-285750" rtl="0">
              <a:buFont typeface="Wingdings" panose="05000000000000000000" pitchFamily="2" charset="2"/>
              <a:buChar char="v"/>
            </a:pPr>
            <a:r>
              <a:rPr lang="en-GB" sz="2200" dirty="0"/>
              <a:t>Quality plan</a:t>
            </a:r>
          </a:p>
          <a:p>
            <a:pPr marL="285750" indent="-285750" rtl="0">
              <a:buFont typeface="Wingdings" panose="05000000000000000000" pitchFamily="2" charset="2"/>
              <a:buChar char="v"/>
            </a:pPr>
            <a:r>
              <a:rPr lang="en-GB" sz="2200" dirty="0"/>
              <a:t>Risk assessment </a:t>
            </a:r>
          </a:p>
          <a:p>
            <a:pPr marL="285750" indent="-285750">
              <a:buFont typeface="Wingdings" panose="05000000000000000000" pitchFamily="2" charset="2"/>
              <a:buChar char="v"/>
            </a:pPr>
            <a:r>
              <a:rPr lang="en-GB" sz="2200" dirty="0"/>
              <a:t>Project schedule</a:t>
            </a:r>
          </a:p>
          <a:p>
            <a:pPr marL="285750" indent="-285750">
              <a:buFont typeface="Wingdings" panose="05000000000000000000" pitchFamily="2" charset="2"/>
              <a:buChar char="v"/>
            </a:pPr>
            <a:r>
              <a:rPr lang="en-GB" sz="2200" dirty="0"/>
              <a:t>individual contributions</a:t>
            </a:r>
          </a:p>
          <a:p>
            <a:pPr marL="285750" indent="-285750" rtl="0">
              <a:buFont typeface="Wingdings" panose="05000000000000000000" pitchFamily="2" charset="2"/>
              <a:buChar char="v"/>
            </a:pPr>
            <a:r>
              <a:rPr lang="en-GB" sz="2200" dirty="0"/>
              <a:t>Summary </a:t>
            </a:r>
          </a:p>
          <a:p>
            <a:pPr marL="285750" indent="-285750" rtl="0">
              <a:buFont typeface="Wingdings" panose="05000000000000000000" pitchFamily="2" charset="2"/>
              <a:buChar char="v"/>
            </a:pPr>
            <a:r>
              <a:rPr lang="en-GB" sz="2200" dirty="0"/>
              <a:t>references</a:t>
            </a:r>
            <a:endParaRPr lang="en-GB" dirty="0"/>
          </a:p>
          <a:p>
            <a:pPr marL="285750" indent="-285750" rtl="0">
              <a:buFont typeface="Wingdings" panose="05000000000000000000" pitchFamily="2" charset="2"/>
              <a:buChar char="v"/>
            </a:pPr>
            <a:endParaRPr lang="en-GB"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3</a:t>
            </a:fld>
            <a:endParaRPr lang="en-GB" dirty="0"/>
          </a:p>
        </p:txBody>
      </p:sp>
      <p:sp>
        <p:nvSpPr>
          <p:cNvPr id="3" name="TextBox 2">
            <a:extLst>
              <a:ext uri="{FF2B5EF4-FFF2-40B4-BE49-F238E27FC236}">
                <a16:creationId xmlns:a16="http://schemas.microsoft.com/office/drawing/2014/main" id="{841D67BF-3A0A-095F-9684-D926B2324346}"/>
              </a:ext>
            </a:extLst>
          </p:cNvPr>
          <p:cNvSpPr txBox="1"/>
          <p:nvPr/>
        </p:nvSpPr>
        <p:spPr>
          <a:xfrm>
            <a:off x="0" y="6528619"/>
            <a:ext cx="3934046" cy="261610"/>
          </a:xfrm>
          <a:prstGeom prst="rect">
            <a:avLst/>
          </a:prstGeom>
          <a:noFill/>
        </p:spPr>
        <p:txBody>
          <a:bodyPr wrap="square">
            <a:spAutoFit/>
          </a:bodyPr>
          <a:lstStyle/>
          <a:p>
            <a:pPr algn="ctr"/>
            <a:r>
              <a:rPr lang="en-GB" sz="1100" dirty="0">
                <a:solidFill>
                  <a:schemeClr val="bg1"/>
                </a:solidFill>
              </a:rPr>
              <a:t>(Microsoft, 2019) Tech Pitch Deck</a:t>
            </a:r>
          </a:p>
        </p:txBody>
      </p:sp>
    </p:spTree>
    <p:extLst>
      <p:ext uri="{BB962C8B-B14F-4D97-AF65-F5344CB8AC3E}">
        <p14:creationId xmlns:p14="http://schemas.microsoft.com/office/powerpoint/2010/main" val="611775336"/>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750"/>
                                        <p:tgtEl>
                                          <p:spTgt spid="3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right)">
                                      <p:cBhvr>
                                        <p:cTn id="13" dur="750"/>
                                        <p:tgtEl>
                                          <p:spTgt spid="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4"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02419" y="2791258"/>
            <a:ext cx="3006541" cy="1129164"/>
          </a:xfrm>
        </p:spPr>
        <p:txBody>
          <a:bodyPr rtlCol="0">
            <a:normAutofit fontScale="90000"/>
          </a:bodyPr>
          <a:lstStyle/>
          <a:p>
            <a:pPr algn="ctr" rtl="0"/>
            <a:r>
              <a:rPr lang="en-GB" sz="3200" dirty="0"/>
              <a:t>Aims and objectives</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3331818" y="800845"/>
            <a:ext cx="3301142" cy="541408"/>
          </a:xfrm>
        </p:spPr>
        <p:txBody>
          <a:bodyPr rtlCol="0" anchor="ctr"/>
          <a:lstStyle/>
          <a:p>
            <a:pPr algn="ctr" rtl="0"/>
            <a:r>
              <a:rPr lang="en-GB" sz="2000" dirty="0"/>
              <a:t>Aims</a:t>
            </a:r>
            <a:endParaRPr lang="en-GB" dirty="0"/>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6952755" y="800845"/>
            <a:ext cx="4759637" cy="541408"/>
          </a:xfrm>
        </p:spPr>
        <p:txBody>
          <a:bodyPr rtlCol="0" anchor="ctr">
            <a:normAutofit/>
          </a:bodyPr>
          <a:lstStyle/>
          <a:p>
            <a:pPr algn="ctr" rtl="0"/>
            <a:r>
              <a:rPr lang="en-GB" sz="2000" dirty="0"/>
              <a:t>Objectives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3331818" y="1657530"/>
            <a:ext cx="3301142" cy="3106744"/>
          </a:xfrm>
        </p:spPr>
        <p:txBody>
          <a:bodyPr rtlCol="0">
            <a:normAutofit/>
          </a:bodyPr>
          <a:lstStyle/>
          <a:p>
            <a:pPr marL="342900" lvl="0" indent="-342900">
              <a:lnSpc>
                <a:spcPct val="115000"/>
              </a:lnSpc>
              <a:buFont typeface="Symbol" panose="05050102010706020507" pitchFamily="18" charset="2"/>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To deliver sentimental analysis for the metaverse’s dataset using a multi-modal approach.</a:t>
            </a:r>
          </a:p>
          <a:p>
            <a:pPr marL="342900" lvl="0" indent="-342900">
              <a:lnSpc>
                <a:spcPct val="115000"/>
              </a:lnSpc>
              <a:spcAft>
                <a:spcPts val="800"/>
              </a:spcAft>
              <a:buFont typeface="Symbol" panose="05050102010706020507" pitchFamily="18" charset="2"/>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To decide if Tango Eye would progress in the metaverse industry.   </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6952755" y="1657530"/>
            <a:ext cx="4759637" cy="4881382"/>
          </a:xfrm>
        </p:spPr>
        <p:txBody>
          <a:bodyPr rtlCol="0">
            <a:normAutofit fontScale="92500" lnSpcReduction="20000"/>
          </a:bodyPr>
          <a:lstStyle/>
          <a:p>
            <a:pPr marL="342900" lvl="0" indent="-342900">
              <a:lnSpc>
                <a:spcPct val="115000"/>
              </a:lnSpc>
              <a:buFont typeface="Symbol" panose="05050102010706020507" pitchFamily="18" charset="2"/>
              <a:buChar char=""/>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Selecting the company for the sentimental analysis.</a:t>
            </a:r>
          </a:p>
          <a:p>
            <a:pPr marL="342900" lvl="0" indent="-342900">
              <a:lnSpc>
                <a:spcPct val="115000"/>
              </a:lnSpc>
              <a:buFont typeface="Symbol" panose="05050102010706020507" pitchFamily="18" charset="2"/>
              <a:buChar char=""/>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Understanding the company’s objectives and success rate.</a:t>
            </a:r>
          </a:p>
          <a:p>
            <a:pPr marL="342900" lvl="0" indent="-342900">
              <a:lnSpc>
                <a:spcPct val="115000"/>
              </a:lnSpc>
              <a:buFont typeface="Symbol" panose="05050102010706020507" pitchFamily="18" charset="2"/>
              <a:buChar char=""/>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Creating a project plan.</a:t>
            </a:r>
          </a:p>
          <a:p>
            <a:pPr marL="342900" lvl="0" indent="-342900">
              <a:lnSpc>
                <a:spcPct val="115000"/>
              </a:lnSpc>
              <a:buFont typeface="Symbol" panose="05050102010706020507" pitchFamily="18" charset="2"/>
              <a:buChar char=""/>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To analyse, describe and clean the dataset collected from various sources like websites, pdfs, podcasts, and twitter data.</a:t>
            </a:r>
          </a:p>
          <a:p>
            <a:pPr marL="342900" lvl="0" indent="-342900">
              <a:lnSpc>
                <a:spcPct val="115000"/>
              </a:lnSpc>
              <a:buFont typeface="Symbol" panose="05050102010706020507" pitchFamily="18" charset="2"/>
              <a:buChar char=""/>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Selecting appropriate machine learning model for the company.</a:t>
            </a:r>
          </a:p>
          <a:p>
            <a:pPr marL="342900" lvl="0" indent="-342900">
              <a:lnSpc>
                <a:spcPct val="115000"/>
              </a:lnSpc>
              <a:buFont typeface="Symbol" panose="05050102010706020507" pitchFamily="18" charset="2"/>
              <a:buChar char=""/>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Evaluate and fine tune the machine learning model for better accuracy and performance.</a:t>
            </a:r>
          </a:p>
          <a:p>
            <a:pPr marL="342900" lvl="0" indent="-342900">
              <a:lnSpc>
                <a:spcPct val="115000"/>
              </a:lnSpc>
              <a:spcAft>
                <a:spcPts val="800"/>
              </a:spcAft>
              <a:buFont typeface="Symbol" panose="05050102010706020507" pitchFamily="18" charset="2"/>
              <a:buChar char=""/>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Analysing our results to determine if Tango Eye should delve into metaverse.</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4</a:t>
            </a:fld>
            <a:endParaRPr lang="en-GB" dirty="0"/>
          </a:p>
        </p:txBody>
      </p:sp>
    </p:spTree>
    <p:extLst>
      <p:ext uri="{BB962C8B-B14F-4D97-AF65-F5344CB8AC3E}">
        <p14:creationId xmlns:p14="http://schemas.microsoft.com/office/powerpoint/2010/main" val="41478963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0-#ppt_w/2"/>
                                          </p:val>
                                        </p:tav>
                                        <p:tav tm="100000">
                                          <p:val>
                                            <p:strVal val="#ppt_x"/>
                                          </p:val>
                                        </p:tav>
                                      </p:tavLst>
                                    </p:anim>
                                    <p:anim calcmode="lin" valueType="num">
                                      <p:cBhvr additive="base">
                                        <p:cTn id="8" dur="750" fill="hold"/>
                                        <p:tgtEl>
                                          <p:spTgt spid="33"/>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750"/>
                                        <p:tgtEl>
                                          <p:spTgt spid="26">
                                            <p:txEl>
                                              <p:pRg st="0" end="0"/>
                                            </p:txEl>
                                          </p:spTgt>
                                        </p:tgtEl>
                                      </p:cBhvr>
                                    </p:animEffect>
                                    <p:anim calcmode="lin" valueType="num">
                                      <p:cBhvr>
                                        <p:cTn id="12" dur="7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3" dur="750" fill="hold"/>
                                        <p:tgtEl>
                                          <p:spTgt spid="26">
                                            <p:txEl>
                                              <p:pRg st="0" end="0"/>
                                            </p:txEl>
                                          </p:spTgt>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fade">
                                      <p:cBhvr>
                                        <p:cTn id="16" dur="750"/>
                                        <p:tgtEl>
                                          <p:spTgt spid="22">
                                            <p:txEl>
                                              <p:pRg st="0" end="0"/>
                                            </p:txEl>
                                          </p:spTgt>
                                        </p:tgtEl>
                                      </p:cBhvr>
                                    </p:animEffect>
                                    <p:anim calcmode="lin" valueType="num">
                                      <p:cBhvr>
                                        <p:cTn id="17" dur="75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8" dur="750" fill="hold"/>
                                        <p:tgtEl>
                                          <p:spTgt spid="22">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8">
                                            <p:txEl>
                                              <p:pRg st="0" end="0"/>
                                            </p:txEl>
                                          </p:spTgt>
                                        </p:tgtEl>
                                        <p:attrNameLst>
                                          <p:attrName>style.visibility</p:attrName>
                                        </p:attrNameLst>
                                      </p:cBhvr>
                                      <p:to>
                                        <p:strVal val="visible"/>
                                      </p:to>
                                    </p:set>
                                    <p:animEffect transition="in" filter="fade">
                                      <p:cBhvr>
                                        <p:cTn id="21" dur="750"/>
                                        <p:tgtEl>
                                          <p:spTgt spid="38">
                                            <p:txEl>
                                              <p:pRg st="0" end="0"/>
                                            </p:txEl>
                                          </p:spTgt>
                                        </p:tgtEl>
                                      </p:cBhvr>
                                    </p:animEffect>
                                    <p:anim calcmode="lin" valueType="num">
                                      <p:cBhvr>
                                        <p:cTn id="22"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23" dur="750" fill="hold"/>
                                        <p:tgtEl>
                                          <p:spTgt spid="38">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8">
                                            <p:txEl>
                                              <p:pRg st="1" end="1"/>
                                            </p:txEl>
                                          </p:spTgt>
                                        </p:tgtEl>
                                        <p:attrNameLst>
                                          <p:attrName>style.visibility</p:attrName>
                                        </p:attrNameLst>
                                      </p:cBhvr>
                                      <p:to>
                                        <p:strVal val="visible"/>
                                      </p:to>
                                    </p:set>
                                    <p:animEffect transition="in" filter="fade">
                                      <p:cBhvr>
                                        <p:cTn id="26" dur="750"/>
                                        <p:tgtEl>
                                          <p:spTgt spid="38">
                                            <p:txEl>
                                              <p:pRg st="1" end="1"/>
                                            </p:txEl>
                                          </p:spTgt>
                                        </p:tgtEl>
                                      </p:cBhvr>
                                    </p:animEffect>
                                    <p:anim calcmode="lin" valueType="num">
                                      <p:cBhvr>
                                        <p:cTn id="27" dur="75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28" dur="750" fill="hold"/>
                                        <p:tgtEl>
                                          <p:spTgt spid="38">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fade">
                                      <p:cBhvr>
                                        <p:cTn id="31" dur="750"/>
                                        <p:tgtEl>
                                          <p:spTgt spid="37">
                                            <p:txEl>
                                              <p:pRg st="0" end="0"/>
                                            </p:txEl>
                                          </p:spTgt>
                                        </p:tgtEl>
                                      </p:cBhvr>
                                    </p:animEffect>
                                    <p:anim calcmode="lin" valueType="num">
                                      <p:cBhvr>
                                        <p:cTn id="32"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3" dur="750" fill="hold"/>
                                        <p:tgtEl>
                                          <p:spTgt spid="37">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7">
                                            <p:txEl>
                                              <p:pRg st="1" end="1"/>
                                            </p:txEl>
                                          </p:spTgt>
                                        </p:tgtEl>
                                        <p:attrNameLst>
                                          <p:attrName>style.visibility</p:attrName>
                                        </p:attrNameLst>
                                      </p:cBhvr>
                                      <p:to>
                                        <p:strVal val="visible"/>
                                      </p:to>
                                    </p:set>
                                    <p:animEffect transition="in" filter="fade">
                                      <p:cBhvr>
                                        <p:cTn id="36" dur="750"/>
                                        <p:tgtEl>
                                          <p:spTgt spid="37">
                                            <p:txEl>
                                              <p:pRg st="1" end="1"/>
                                            </p:txEl>
                                          </p:spTgt>
                                        </p:tgtEl>
                                      </p:cBhvr>
                                    </p:animEffect>
                                    <p:anim calcmode="lin" valueType="num">
                                      <p:cBhvr>
                                        <p:cTn id="37" dur="75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38" dur="750" fill="hold"/>
                                        <p:tgtEl>
                                          <p:spTgt spid="37">
                                            <p:txEl>
                                              <p:pRg st="1" end="1"/>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7">
                                            <p:txEl>
                                              <p:pRg st="2" end="2"/>
                                            </p:txEl>
                                          </p:spTgt>
                                        </p:tgtEl>
                                        <p:attrNameLst>
                                          <p:attrName>style.visibility</p:attrName>
                                        </p:attrNameLst>
                                      </p:cBhvr>
                                      <p:to>
                                        <p:strVal val="visible"/>
                                      </p:to>
                                    </p:set>
                                    <p:animEffect transition="in" filter="fade">
                                      <p:cBhvr>
                                        <p:cTn id="41" dur="750"/>
                                        <p:tgtEl>
                                          <p:spTgt spid="37">
                                            <p:txEl>
                                              <p:pRg st="2" end="2"/>
                                            </p:txEl>
                                          </p:spTgt>
                                        </p:tgtEl>
                                      </p:cBhvr>
                                    </p:animEffect>
                                    <p:anim calcmode="lin" valueType="num">
                                      <p:cBhvr>
                                        <p:cTn id="42" dur="75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43" dur="750" fill="hold"/>
                                        <p:tgtEl>
                                          <p:spTgt spid="37">
                                            <p:txEl>
                                              <p:pRg st="2" end="2"/>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7">
                                            <p:txEl>
                                              <p:pRg st="3" end="3"/>
                                            </p:txEl>
                                          </p:spTgt>
                                        </p:tgtEl>
                                        <p:attrNameLst>
                                          <p:attrName>style.visibility</p:attrName>
                                        </p:attrNameLst>
                                      </p:cBhvr>
                                      <p:to>
                                        <p:strVal val="visible"/>
                                      </p:to>
                                    </p:set>
                                    <p:animEffect transition="in" filter="fade">
                                      <p:cBhvr>
                                        <p:cTn id="46" dur="750"/>
                                        <p:tgtEl>
                                          <p:spTgt spid="37">
                                            <p:txEl>
                                              <p:pRg st="3" end="3"/>
                                            </p:txEl>
                                          </p:spTgt>
                                        </p:tgtEl>
                                      </p:cBhvr>
                                    </p:animEffect>
                                    <p:anim calcmode="lin" valueType="num">
                                      <p:cBhvr>
                                        <p:cTn id="47" dur="750" fill="hold"/>
                                        <p:tgtEl>
                                          <p:spTgt spid="37">
                                            <p:txEl>
                                              <p:pRg st="3" end="3"/>
                                            </p:txEl>
                                          </p:spTgt>
                                        </p:tgtEl>
                                        <p:attrNameLst>
                                          <p:attrName>ppt_x</p:attrName>
                                        </p:attrNameLst>
                                      </p:cBhvr>
                                      <p:tavLst>
                                        <p:tav tm="0">
                                          <p:val>
                                            <p:strVal val="#ppt_x"/>
                                          </p:val>
                                        </p:tav>
                                        <p:tav tm="100000">
                                          <p:val>
                                            <p:strVal val="#ppt_x"/>
                                          </p:val>
                                        </p:tav>
                                      </p:tavLst>
                                    </p:anim>
                                    <p:anim calcmode="lin" valueType="num">
                                      <p:cBhvr>
                                        <p:cTn id="48" dur="750" fill="hold"/>
                                        <p:tgtEl>
                                          <p:spTgt spid="37">
                                            <p:txEl>
                                              <p:pRg st="3" end="3"/>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7">
                                            <p:txEl>
                                              <p:pRg st="4" end="4"/>
                                            </p:txEl>
                                          </p:spTgt>
                                        </p:tgtEl>
                                        <p:attrNameLst>
                                          <p:attrName>style.visibility</p:attrName>
                                        </p:attrNameLst>
                                      </p:cBhvr>
                                      <p:to>
                                        <p:strVal val="visible"/>
                                      </p:to>
                                    </p:set>
                                    <p:animEffect transition="in" filter="fade">
                                      <p:cBhvr>
                                        <p:cTn id="51" dur="750"/>
                                        <p:tgtEl>
                                          <p:spTgt spid="37">
                                            <p:txEl>
                                              <p:pRg st="4" end="4"/>
                                            </p:txEl>
                                          </p:spTgt>
                                        </p:tgtEl>
                                      </p:cBhvr>
                                    </p:animEffect>
                                    <p:anim calcmode="lin" valueType="num">
                                      <p:cBhvr>
                                        <p:cTn id="52" dur="750" fill="hold"/>
                                        <p:tgtEl>
                                          <p:spTgt spid="37">
                                            <p:txEl>
                                              <p:pRg st="4" end="4"/>
                                            </p:txEl>
                                          </p:spTgt>
                                        </p:tgtEl>
                                        <p:attrNameLst>
                                          <p:attrName>ppt_x</p:attrName>
                                        </p:attrNameLst>
                                      </p:cBhvr>
                                      <p:tavLst>
                                        <p:tav tm="0">
                                          <p:val>
                                            <p:strVal val="#ppt_x"/>
                                          </p:val>
                                        </p:tav>
                                        <p:tav tm="100000">
                                          <p:val>
                                            <p:strVal val="#ppt_x"/>
                                          </p:val>
                                        </p:tav>
                                      </p:tavLst>
                                    </p:anim>
                                    <p:anim calcmode="lin" valueType="num">
                                      <p:cBhvr>
                                        <p:cTn id="53" dur="750" fill="hold"/>
                                        <p:tgtEl>
                                          <p:spTgt spid="37">
                                            <p:txEl>
                                              <p:pRg st="4" end="4"/>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7">
                                            <p:txEl>
                                              <p:pRg st="5" end="5"/>
                                            </p:txEl>
                                          </p:spTgt>
                                        </p:tgtEl>
                                        <p:attrNameLst>
                                          <p:attrName>style.visibility</p:attrName>
                                        </p:attrNameLst>
                                      </p:cBhvr>
                                      <p:to>
                                        <p:strVal val="visible"/>
                                      </p:to>
                                    </p:set>
                                    <p:animEffect transition="in" filter="fade">
                                      <p:cBhvr>
                                        <p:cTn id="56" dur="750"/>
                                        <p:tgtEl>
                                          <p:spTgt spid="37">
                                            <p:txEl>
                                              <p:pRg st="5" end="5"/>
                                            </p:txEl>
                                          </p:spTgt>
                                        </p:tgtEl>
                                      </p:cBhvr>
                                    </p:animEffect>
                                    <p:anim calcmode="lin" valueType="num">
                                      <p:cBhvr>
                                        <p:cTn id="57" dur="750" fill="hold"/>
                                        <p:tgtEl>
                                          <p:spTgt spid="37">
                                            <p:txEl>
                                              <p:pRg st="5" end="5"/>
                                            </p:txEl>
                                          </p:spTgt>
                                        </p:tgtEl>
                                        <p:attrNameLst>
                                          <p:attrName>ppt_x</p:attrName>
                                        </p:attrNameLst>
                                      </p:cBhvr>
                                      <p:tavLst>
                                        <p:tav tm="0">
                                          <p:val>
                                            <p:strVal val="#ppt_x"/>
                                          </p:val>
                                        </p:tav>
                                        <p:tav tm="100000">
                                          <p:val>
                                            <p:strVal val="#ppt_x"/>
                                          </p:val>
                                        </p:tav>
                                      </p:tavLst>
                                    </p:anim>
                                    <p:anim calcmode="lin" valueType="num">
                                      <p:cBhvr>
                                        <p:cTn id="58" dur="750" fill="hold"/>
                                        <p:tgtEl>
                                          <p:spTgt spid="37">
                                            <p:txEl>
                                              <p:pRg st="5" end="5"/>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7">
                                            <p:txEl>
                                              <p:pRg st="6" end="6"/>
                                            </p:txEl>
                                          </p:spTgt>
                                        </p:tgtEl>
                                        <p:attrNameLst>
                                          <p:attrName>style.visibility</p:attrName>
                                        </p:attrNameLst>
                                      </p:cBhvr>
                                      <p:to>
                                        <p:strVal val="visible"/>
                                      </p:to>
                                    </p:set>
                                    <p:animEffect transition="in" filter="fade">
                                      <p:cBhvr>
                                        <p:cTn id="61" dur="750"/>
                                        <p:tgtEl>
                                          <p:spTgt spid="37">
                                            <p:txEl>
                                              <p:pRg st="6" end="6"/>
                                            </p:txEl>
                                          </p:spTgt>
                                        </p:tgtEl>
                                      </p:cBhvr>
                                    </p:animEffect>
                                    <p:anim calcmode="lin" valueType="num">
                                      <p:cBhvr>
                                        <p:cTn id="62" dur="750" fill="hold"/>
                                        <p:tgtEl>
                                          <p:spTgt spid="37">
                                            <p:txEl>
                                              <p:pRg st="6" end="6"/>
                                            </p:txEl>
                                          </p:spTgt>
                                        </p:tgtEl>
                                        <p:attrNameLst>
                                          <p:attrName>ppt_x</p:attrName>
                                        </p:attrNameLst>
                                      </p:cBhvr>
                                      <p:tavLst>
                                        <p:tav tm="0">
                                          <p:val>
                                            <p:strVal val="#ppt_x"/>
                                          </p:val>
                                        </p:tav>
                                        <p:tav tm="100000">
                                          <p:val>
                                            <p:strVal val="#ppt_x"/>
                                          </p:val>
                                        </p:tav>
                                      </p:tavLst>
                                    </p:anim>
                                    <p:anim calcmode="lin" valueType="num">
                                      <p:cBhvr>
                                        <p:cTn id="63" dur="750" fill="hold"/>
                                        <p:tgtEl>
                                          <p:spTgt spid="3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6" grpId="0" build="p"/>
      <p:bldP spid="22" grpId="0" build="p"/>
      <p:bldP spid="38" grpId="0" build="p"/>
      <p:bldP spid="3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Exploring How the Metaverse Will Affect Business in the U.S.">
            <a:extLst>
              <a:ext uri="{FF2B5EF4-FFF2-40B4-BE49-F238E27FC236}">
                <a16:creationId xmlns:a16="http://schemas.microsoft.com/office/drawing/2014/main" id="{6D375590-CE73-E55C-F4F3-1C6F8F70D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93" y="242196"/>
            <a:ext cx="11153813" cy="6373608"/>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1138687"/>
            <a:ext cx="5749200" cy="4589253"/>
          </a:xfrm>
          <a:gradFill flip="none" rotWithShape="1">
            <a:gsLst>
              <a:gs pos="0">
                <a:schemeClr val="accent3">
                  <a:lumMod val="40000"/>
                  <a:lumOff val="60000"/>
                </a:schemeClr>
              </a:gs>
              <a:gs pos="56000">
                <a:schemeClr val="accent2">
                  <a:lumMod val="20000"/>
                  <a:lumOff val="80000"/>
                </a:schemeClr>
              </a:gs>
              <a:gs pos="100000">
                <a:schemeClr val="accent4">
                  <a:lumMod val="40000"/>
                  <a:lumOff val="60000"/>
                </a:schemeClr>
              </a:gs>
              <a:gs pos="100000">
                <a:schemeClr val="accent2">
                  <a:lumMod val="40000"/>
                  <a:lumOff val="60000"/>
                </a:schemeClr>
              </a:gs>
            </a:gsLst>
            <a:lin ang="0" scaled="1"/>
            <a:tileRect/>
          </a:gradFill>
        </p:spPr>
        <p:txBody>
          <a:bodyPr rtlCol="0"/>
          <a:lstStyle/>
          <a:p>
            <a:pPr rtl="0"/>
            <a:r>
              <a:rPr lang="en-GB" dirty="0"/>
              <a:t>Metaverse</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660472" y="2385612"/>
            <a:ext cx="5363664" cy="3116083"/>
          </a:xfrm>
        </p:spPr>
        <p:txBody>
          <a:bodyPr rtlCol="0"/>
          <a:lstStyle/>
          <a:p>
            <a:pPr marL="285750" indent="-285750" rtl="0">
              <a:buFont typeface="Arial" panose="020B0604020202020204" pitchFamily="34" charset="0"/>
              <a:buChar char="•"/>
            </a:pPr>
            <a:r>
              <a:rPr lang="en-GB" sz="1600" b="1" dirty="0"/>
              <a:t>(Mystakidis.S, 2022) The Metaverse combines physical and digital worlds, enabling multisensory interactions through VR and AR technologies. </a:t>
            </a:r>
          </a:p>
          <a:p>
            <a:pPr marL="285750" indent="-285750" rtl="0">
              <a:buFont typeface="Arial" panose="020B0604020202020204" pitchFamily="34" charset="0"/>
              <a:buChar char="•"/>
            </a:pPr>
            <a:r>
              <a:rPr lang="en-GB" sz="1600" b="1" dirty="0"/>
              <a:t>It's a persistent, interconnected network of immersive environments where users can communicate, interact with digital objects, and move seamlessly between virtual spaces.</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5</a:t>
            </a:fld>
            <a:endParaRPr lang="en-GB" dirty="0"/>
          </a:p>
        </p:txBody>
      </p:sp>
      <p:sp>
        <p:nvSpPr>
          <p:cNvPr id="3" name="TextBox 2">
            <a:extLst>
              <a:ext uri="{FF2B5EF4-FFF2-40B4-BE49-F238E27FC236}">
                <a16:creationId xmlns:a16="http://schemas.microsoft.com/office/drawing/2014/main" id="{E7FDF69C-1B8D-38A8-4E89-F0E5274FA2F7}"/>
              </a:ext>
            </a:extLst>
          </p:cNvPr>
          <p:cNvSpPr txBox="1"/>
          <p:nvPr/>
        </p:nvSpPr>
        <p:spPr>
          <a:xfrm>
            <a:off x="2561419" y="6276225"/>
            <a:ext cx="6110748" cy="261610"/>
          </a:xfrm>
          <a:prstGeom prst="rect">
            <a:avLst/>
          </a:prstGeom>
          <a:noFill/>
        </p:spPr>
        <p:txBody>
          <a:bodyPr wrap="square">
            <a:spAutoFit/>
          </a:bodyPr>
          <a:lstStyle/>
          <a:p>
            <a:pPr algn="ctr"/>
            <a:r>
              <a:rPr lang="en-GB" sz="1100" dirty="0">
                <a:solidFill>
                  <a:schemeClr val="bg1"/>
                </a:solidFill>
              </a:rPr>
              <a:t>(Stefanic.D, 2023) Exploring How the Metaverse Will Affect Business in the U.S</a:t>
            </a:r>
          </a:p>
        </p:txBody>
      </p:sp>
    </p:spTree>
    <p:extLst>
      <p:ext uri="{BB962C8B-B14F-4D97-AF65-F5344CB8AC3E}">
        <p14:creationId xmlns:p14="http://schemas.microsoft.com/office/powerpoint/2010/main" val="3474899755"/>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750"/>
                                        <p:tgtEl>
                                          <p:spTgt spid="1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7">
                                            <p:txEl>
                                              <p:pRg st="0" end="0"/>
                                            </p:txEl>
                                          </p:spTgt>
                                        </p:tgtEl>
                                        <p:attrNameLst>
                                          <p:attrName>style.visibility</p:attrName>
                                        </p:attrNameLst>
                                      </p:cBhvr>
                                      <p:to>
                                        <p:strVal val="visible"/>
                                      </p:to>
                                    </p:set>
                                    <p:animEffect transition="in" filter="wipe(right)">
                                      <p:cBhvr>
                                        <p:cTn id="10" dur="750"/>
                                        <p:tgtEl>
                                          <p:spTgt spid="57">
                                            <p:txEl>
                                              <p:pRg st="0" end="0"/>
                                            </p:txEl>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7">
                                            <p:txEl>
                                              <p:pRg st="1" end="1"/>
                                            </p:txEl>
                                          </p:spTgt>
                                        </p:tgtEl>
                                        <p:attrNameLst>
                                          <p:attrName>style.visibility</p:attrName>
                                        </p:attrNameLst>
                                      </p:cBhvr>
                                      <p:to>
                                        <p:strVal val="visible"/>
                                      </p:to>
                                    </p:set>
                                    <p:animEffect transition="in" filter="wipe(right)">
                                      <p:cBhvr>
                                        <p:cTn id="13" dur="750"/>
                                        <p:tgtEl>
                                          <p:spTgt spid="57">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7" grpId="0" build="p"/>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3" cstate="email">
            <a:alphaModFix amt="35000"/>
            <a:extLst>
              <a:ext uri="{28A0092B-C50C-407E-A947-70E740481C1C}">
                <a14:useLocalDpi xmlns:a14="http://schemas.microsoft.com/office/drawing/2010/main"/>
              </a:ext>
            </a:extLst>
          </a:blip>
          <a:srcRect/>
          <a:stretch/>
        </p:blipFill>
        <p:spPr>
          <a:xfrm>
            <a:off x="4988998" y="-9376"/>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0" y="845389"/>
            <a:ext cx="7472516" cy="5167222"/>
          </a:xfrm>
        </p:spPr>
        <p:txBody>
          <a:bodyPr rtlCol="0"/>
          <a:lstStyle/>
          <a:p>
            <a:pPr rtl="0"/>
            <a:r>
              <a:rPr lang="en-GB" dirty="0"/>
              <a:t>Tango Eye</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0" y="2325389"/>
            <a:ext cx="3678677" cy="310227"/>
          </a:xfrm>
        </p:spPr>
        <p:txBody>
          <a:bodyPr rtlCol="0">
            <a:normAutofit lnSpcReduction="10000"/>
          </a:bodyPr>
          <a:lstStyle/>
          <a:p>
            <a:pPr algn="ctr" rtl="0"/>
            <a:r>
              <a:rPr lang="en-GB" dirty="0"/>
              <a:t>About:</a:t>
            </a: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6072" y="2669128"/>
            <a:ext cx="3678677" cy="3350479"/>
          </a:xfrm>
        </p:spPr>
        <p:txBody>
          <a:bodyPr rtlCol="0">
            <a:normAutofit/>
          </a:bodyPr>
          <a:lstStyle/>
          <a:p>
            <a:pPr marL="285750" indent="-285750" rtl="0">
              <a:buFont typeface="Arial" panose="020B0604020202020204" pitchFamily="34" charset="0"/>
              <a:buChar char="•"/>
            </a:pPr>
            <a:r>
              <a:rPr lang="en-GB" sz="1800" dirty="0"/>
              <a:t>Tango Eye is a technology company headquartered in Silicon Valley, California, established in 2018. It was founded by a team of experts passionate about exploring the potential of augmented reality (AR) technology.</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3684750" y="2325389"/>
            <a:ext cx="3787765" cy="310227"/>
          </a:xfrm>
        </p:spPr>
        <p:txBody>
          <a:bodyPr rtlCol="0">
            <a:normAutofit lnSpcReduction="10000"/>
          </a:bodyPr>
          <a:lstStyle/>
          <a:p>
            <a:pPr algn="ctr" rtl="0"/>
            <a:r>
              <a:rPr lang="en-GB" dirty="0"/>
              <a:t>Applications:</a:t>
            </a:r>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3684750" y="2669128"/>
            <a:ext cx="3787765" cy="3343483"/>
          </a:xfrm>
        </p:spPr>
        <p:txBody>
          <a:bodyPr rtlCol="0">
            <a:normAutofit/>
          </a:bodyPr>
          <a:lstStyle/>
          <a:p>
            <a:pPr marL="285750" indent="-285750" rtl="0">
              <a:buFont typeface="Arial" panose="020B0604020202020204" pitchFamily="34" charset="0"/>
              <a:buChar char="•"/>
            </a:pPr>
            <a:r>
              <a:rPr lang="en-GB" sz="1800" dirty="0"/>
              <a:t>Tango Eye specializes in developing cutting-edge AR solutions for a wide range of industries. </a:t>
            </a:r>
          </a:p>
          <a:p>
            <a:pPr marL="285750" indent="-285750" rtl="0">
              <a:buFont typeface="Arial" panose="020B0604020202020204" pitchFamily="34" charset="0"/>
              <a:buChar char="•"/>
            </a:pPr>
            <a:r>
              <a:rPr lang="en-GB" sz="1800" dirty="0"/>
              <a:t>Their AR technology allows users to overlay digital information onto the physical world, creating immersive and interactive experiences. </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6</a:t>
            </a:fld>
            <a:endParaRPr lang="en-GB" dirty="0"/>
          </a:p>
        </p:txBody>
      </p:sp>
      <p:pic>
        <p:nvPicPr>
          <p:cNvPr id="11" name="Picture 10">
            <a:extLst>
              <a:ext uri="{FF2B5EF4-FFF2-40B4-BE49-F238E27FC236}">
                <a16:creationId xmlns:a16="http://schemas.microsoft.com/office/drawing/2014/main" id="{426A5504-C470-9F38-AF20-FF3E719D1708}"/>
              </a:ext>
            </a:extLst>
          </p:cNvPr>
          <p:cNvPicPr>
            <a:picLocks noChangeAspect="1"/>
          </p:cNvPicPr>
          <p:nvPr/>
        </p:nvPicPr>
        <p:blipFill rotWithShape="1">
          <a:blip r:embed="rId4"/>
          <a:srcRect l="3100" t="2015" r="3164" b="3797"/>
          <a:stretch/>
        </p:blipFill>
        <p:spPr>
          <a:xfrm>
            <a:off x="8133131" y="1713291"/>
            <a:ext cx="3414921" cy="3431418"/>
          </a:xfrm>
          <a:prstGeom prst="rect">
            <a:avLst/>
          </a:prstGeom>
        </p:spPr>
      </p:pic>
      <p:sp>
        <p:nvSpPr>
          <p:cNvPr id="14" name="TextBox 13">
            <a:extLst>
              <a:ext uri="{FF2B5EF4-FFF2-40B4-BE49-F238E27FC236}">
                <a16:creationId xmlns:a16="http://schemas.microsoft.com/office/drawing/2014/main" id="{6E5A8F92-DD5C-DD7C-69D1-908EB33FFF66}"/>
              </a:ext>
            </a:extLst>
          </p:cNvPr>
          <p:cNvSpPr txBox="1"/>
          <p:nvPr/>
        </p:nvSpPr>
        <p:spPr>
          <a:xfrm>
            <a:off x="8418691" y="4689434"/>
            <a:ext cx="2843799" cy="253916"/>
          </a:xfrm>
          <a:prstGeom prst="rect">
            <a:avLst/>
          </a:prstGeom>
          <a:noFill/>
        </p:spPr>
        <p:txBody>
          <a:bodyPr wrap="square">
            <a:spAutoFit/>
          </a:bodyPr>
          <a:lstStyle/>
          <a:p>
            <a:pPr algn="ctr"/>
            <a:r>
              <a:rPr lang="en-GB" sz="1050" dirty="0"/>
              <a:t>(Tango Eye, 2024) Tango Eye</a:t>
            </a:r>
          </a:p>
        </p:txBody>
      </p:sp>
      <p:sp>
        <p:nvSpPr>
          <p:cNvPr id="20" name="Text Placeholder 30">
            <a:extLst>
              <a:ext uri="{FF2B5EF4-FFF2-40B4-BE49-F238E27FC236}">
                <a16:creationId xmlns:a16="http://schemas.microsoft.com/office/drawing/2014/main" id="{E5E2A94A-BBFC-7540-62A8-80A55874E603}"/>
              </a:ext>
            </a:extLst>
          </p:cNvPr>
          <p:cNvSpPr txBox="1">
            <a:spLocks/>
          </p:cNvSpPr>
          <p:nvPr/>
        </p:nvSpPr>
        <p:spPr>
          <a:xfrm>
            <a:off x="5857336" y="2960248"/>
            <a:ext cx="2752867" cy="2415396"/>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rtl="0">
              <a:buFont typeface="Arial" panose="020B0604020202020204" pitchFamily="34" charset="0"/>
              <a:buChar char="•"/>
            </a:pPr>
            <a:endParaRPr lang="en-GB" dirty="0"/>
          </a:p>
        </p:txBody>
      </p:sp>
      <p:sp>
        <p:nvSpPr>
          <p:cNvPr id="3" name="TextBox 2">
            <a:extLst>
              <a:ext uri="{FF2B5EF4-FFF2-40B4-BE49-F238E27FC236}">
                <a16:creationId xmlns:a16="http://schemas.microsoft.com/office/drawing/2014/main" id="{6DBAAE92-C3C8-340A-1347-B8D6D2C26D66}"/>
              </a:ext>
            </a:extLst>
          </p:cNvPr>
          <p:cNvSpPr txBox="1"/>
          <p:nvPr/>
        </p:nvSpPr>
        <p:spPr>
          <a:xfrm>
            <a:off x="5011738" y="6587285"/>
            <a:ext cx="7196930" cy="261610"/>
          </a:xfrm>
          <a:prstGeom prst="rect">
            <a:avLst/>
          </a:prstGeom>
          <a:noFill/>
        </p:spPr>
        <p:txBody>
          <a:bodyPr wrap="square">
            <a:spAutoFit/>
          </a:bodyPr>
          <a:lstStyle/>
          <a:p>
            <a:pPr algn="ctr"/>
            <a:r>
              <a:rPr lang="en-GB" sz="1100" dirty="0">
                <a:solidFill>
                  <a:schemeClr val="bg1"/>
                </a:solidFill>
              </a:rPr>
              <a:t>(Microsoft, 2013) Tech Pitch Deck</a:t>
            </a:r>
          </a:p>
        </p:txBody>
      </p:sp>
    </p:spTree>
    <p:extLst>
      <p:ext uri="{BB962C8B-B14F-4D97-AF65-F5344CB8AC3E}">
        <p14:creationId xmlns:p14="http://schemas.microsoft.com/office/powerpoint/2010/main" val="36786903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75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wipe(left)">
                                      <p:cBhvr>
                                        <p:cTn id="10" dur="750"/>
                                        <p:tgtEl>
                                          <p:spTgt spid="13">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0">
                                            <p:txEl>
                                              <p:pRg st="0" end="0"/>
                                            </p:txEl>
                                          </p:spTgt>
                                        </p:tgtEl>
                                        <p:attrNameLst>
                                          <p:attrName>style.visibility</p:attrName>
                                        </p:attrNameLst>
                                      </p:cBhvr>
                                      <p:to>
                                        <p:strVal val="visible"/>
                                      </p:to>
                                    </p:set>
                                    <p:animEffect transition="in" filter="wipe(left)">
                                      <p:cBhvr>
                                        <p:cTn id="13" dur="750"/>
                                        <p:tgtEl>
                                          <p:spTgt spid="30">
                                            <p:txEl>
                                              <p:pRg st="0" end="0"/>
                                            </p:txEl>
                                          </p:spTgt>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wipe(right)">
                                      <p:cBhvr>
                                        <p:cTn id="16" dur="750"/>
                                        <p:tgtEl>
                                          <p:spTgt spid="15">
                                            <p:txEl>
                                              <p:pRg st="0" end="0"/>
                                            </p:txEl>
                                          </p:spTgt>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right)">
                                      <p:cBhvr>
                                        <p:cTn id="19" dur="750"/>
                                        <p:tgtEl>
                                          <p:spTgt spid="31">
                                            <p:txEl>
                                              <p:pRg st="0" end="0"/>
                                            </p:txEl>
                                          </p:spTgt>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31">
                                            <p:txEl>
                                              <p:pRg st="1" end="1"/>
                                            </p:txEl>
                                          </p:spTgt>
                                        </p:tgtEl>
                                        <p:attrNameLst>
                                          <p:attrName>style.visibility</p:attrName>
                                        </p:attrNameLst>
                                      </p:cBhvr>
                                      <p:to>
                                        <p:strVal val="visible"/>
                                      </p:to>
                                    </p:set>
                                    <p:animEffect transition="in" filter="wipe(right)">
                                      <p:cBhvr>
                                        <p:cTn id="22" dur="750"/>
                                        <p:tgtEl>
                                          <p:spTgt spid="31">
                                            <p:txEl>
                                              <p:pRg st="1" end="1"/>
                                            </p:txEl>
                                          </p:spTgt>
                                        </p:tgtEl>
                                      </p:cBhvr>
                                    </p:animEffect>
                                  </p:childTnLst>
                                </p:cTn>
                              </p:par>
                            </p:childTnLst>
                          </p:cTn>
                        </p:par>
                        <p:par>
                          <p:cTn id="23" fill="hold">
                            <p:stCondLst>
                              <p:cond delay="750"/>
                            </p:stCondLst>
                            <p:childTnLst>
                              <p:par>
                                <p:cTn id="24" presetID="22" presetClass="entr" presetSubtype="2"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750"/>
                                        <p:tgtEl>
                                          <p:spTgt spid="11"/>
                                        </p:tgtEl>
                                      </p:cBhvr>
                                    </p:animEffect>
                                  </p:childTnLst>
                                </p:cTn>
                              </p:par>
                              <p:par>
                                <p:cTn id="27" presetID="22" presetClass="entr" presetSubtype="2" fill="hold"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wipe(right)">
                                      <p:cBhvr>
                                        <p:cTn id="29" dur="75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build="p"/>
      <p:bldP spid="30" grpId="0" build="p"/>
      <p:bldP spid="15" grpId="0" build="p"/>
      <p:bldP spid="3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A3AAD9-1365-A56F-710F-85251E89A894}"/>
              </a:ext>
            </a:extLst>
          </p:cNvPr>
          <p:cNvPicPr>
            <a:picLocks noChangeAspect="1"/>
          </p:cNvPicPr>
          <p:nvPr/>
        </p:nvPicPr>
        <p:blipFill rotWithShape="1">
          <a:blip r:embed="rId3"/>
          <a:srcRect l="36685" r="19303"/>
          <a:stretch/>
        </p:blipFill>
        <p:spPr>
          <a:xfrm>
            <a:off x="0" y="0"/>
            <a:ext cx="5749127" cy="6858000"/>
          </a:xfrm>
          <a:prstGeom prst="rect">
            <a:avLst/>
          </a:prstGeom>
        </p:spPr>
      </p:pic>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7</a:t>
            </a:fld>
            <a:endParaRPr lang="en-GB"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5741239" y="0"/>
            <a:ext cx="6450762" cy="1212975"/>
          </a:xfrm>
        </p:spPr>
        <p:txBody>
          <a:bodyPr rtlCol="0"/>
          <a:lstStyle/>
          <a:p>
            <a:pPr algn="ctr" rtl="0"/>
            <a:r>
              <a:rPr lang="en-GB" sz="3200" dirty="0"/>
              <a:t>Problem Statement</a:t>
            </a:r>
          </a:p>
        </p:txBody>
      </p:sp>
      <p:sp>
        <p:nvSpPr>
          <p:cNvPr id="2" name="Text Placeholder 37">
            <a:extLst>
              <a:ext uri="{FF2B5EF4-FFF2-40B4-BE49-F238E27FC236}">
                <a16:creationId xmlns:a16="http://schemas.microsoft.com/office/drawing/2014/main" id="{200CE90C-8CEF-B0C8-798D-7209662874B5}"/>
              </a:ext>
            </a:extLst>
          </p:cNvPr>
          <p:cNvSpPr txBox="1">
            <a:spLocks/>
          </p:cNvSpPr>
          <p:nvPr/>
        </p:nvSpPr>
        <p:spPr>
          <a:xfrm>
            <a:off x="5757016" y="923278"/>
            <a:ext cx="6434983" cy="5420458"/>
          </a:xfrm>
          <a:prstGeom prst="rect">
            <a:avLst/>
          </a:prstGeom>
        </p:spPr>
        <p:txBody>
          <a:bodyPr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5000"/>
              </a:lnSpc>
              <a:buNone/>
            </a:pPr>
            <a:r>
              <a:rPr lang="en-GB" kern="100" dirty="0">
                <a:solidFill>
                  <a:schemeClr val="bg1"/>
                </a:solidFill>
                <a:latin typeface="Aptos"/>
                <a:ea typeface="Aptos" panose="020B0004020202020204" pitchFamily="34" charset="0"/>
                <a:cs typeface="Times New Roman"/>
              </a:rPr>
              <a:t>In response to Tango Eye's interest in exploring a new domain, the metaverse, as data analysts we are tasked with conducting a comprehensive data analysis on a multi-modal dataset. The insights gained would inform Tango Eye's decision-making process.</a:t>
            </a:r>
            <a:endParaRPr lang="en-GB" kern="100" dirty="0">
              <a:solidFill>
                <a:schemeClr val="bg1"/>
              </a:solidFill>
              <a:latin typeface="Aptos"/>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5F40E84-F683-72A6-478B-A075E9E6F080}"/>
              </a:ext>
            </a:extLst>
          </p:cNvPr>
          <p:cNvSpPr txBox="1"/>
          <p:nvPr/>
        </p:nvSpPr>
        <p:spPr>
          <a:xfrm>
            <a:off x="-7889" y="6538912"/>
            <a:ext cx="5749127" cy="261610"/>
          </a:xfrm>
          <a:prstGeom prst="rect">
            <a:avLst/>
          </a:prstGeom>
          <a:noFill/>
        </p:spPr>
        <p:txBody>
          <a:bodyPr wrap="square">
            <a:spAutoFit/>
          </a:bodyPr>
          <a:lstStyle/>
          <a:p>
            <a:pPr algn="ctr"/>
            <a:r>
              <a:rPr lang="en-GB" sz="1100" dirty="0">
                <a:solidFill>
                  <a:schemeClr val="bg1"/>
                </a:solidFill>
              </a:rPr>
              <a:t>(Abimbole.A, 2023) The Metaverse and Its Implications for Digital Marketing</a:t>
            </a:r>
          </a:p>
        </p:txBody>
      </p:sp>
    </p:spTree>
    <p:extLst>
      <p:ext uri="{BB962C8B-B14F-4D97-AF65-F5344CB8AC3E}">
        <p14:creationId xmlns:p14="http://schemas.microsoft.com/office/powerpoint/2010/main" val="105714612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par>
                                <p:cTn id="11" presetID="47"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750"/>
                                        <p:tgtEl>
                                          <p:spTgt spid="47"/>
                                        </p:tgtEl>
                                      </p:cBhvr>
                                    </p:animEffect>
                                    <p:anim calcmode="lin" valueType="num">
                                      <p:cBhvr>
                                        <p:cTn id="14" dur="750" fill="hold"/>
                                        <p:tgtEl>
                                          <p:spTgt spid="47"/>
                                        </p:tgtEl>
                                        <p:attrNameLst>
                                          <p:attrName>ppt_x</p:attrName>
                                        </p:attrNameLst>
                                      </p:cBhvr>
                                      <p:tavLst>
                                        <p:tav tm="0">
                                          <p:val>
                                            <p:strVal val="#ppt_x"/>
                                          </p:val>
                                        </p:tav>
                                        <p:tav tm="100000">
                                          <p:val>
                                            <p:strVal val="#ppt_x"/>
                                          </p:val>
                                        </p:tav>
                                      </p:tavLst>
                                    </p:anim>
                                    <p:anim calcmode="lin" valueType="num">
                                      <p:cBhvr>
                                        <p:cTn id="15" dur="750" fill="hold"/>
                                        <p:tgtEl>
                                          <p:spTgt spid="4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750"/>
                                        <p:tgtEl>
                                          <p:spTgt spid="2"/>
                                        </p:tgtEl>
                                      </p:cBhvr>
                                    </p:animEffect>
                                    <p:anim calcmode="lin" valueType="num">
                                      <p:cBhvr>
                                        <p:cTn id="19" dur="750" fill="hold"/>
                                        <p:tgtEl>
                                          <p:spTgt spid="2"/>
                                        </p:tgtEl>
                                        <p:attrNameLst>
                                          <p:attrName>ppt_x</p:attrName>
                                        </p:attrNameLst>
                                      </p:cBhvr>
                                      <p:tavLst>
                                        <p:tav tm="0">
                                          <p:val>
                                            <p:strVal val="#ppt_x"/>
                                          </p:val>
                                        </p:tav>
                                        <p:tav tm="100000">
                                          <p:val>
                                            <p:strVal val="#ppt_x"/>
                                          </p:val>
                                        </p:tav>
                                      </p:tavLst>
                                    </p:anim>
                                    <p:anim calcmode="lin" valueType="num">
                                      <p:cBhvr>
                                        <p:cTn id="20"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811826" y="136525"/>
            <a:ext cx="8954604" cy="961323"/>
          </a:xfrm>
        </p:spPr>
        <p:txBody>
          <a:bodyPr rtlCol="0"/>
          <a:lstStyle/>
          <a:p>
            <a:pPr algn="ctr" rtl="0"/>
            <a:r>
              <a:rPr lang="en-GB" sz="2800" b="0" i="0" u="none" strike="noStrike" kern="1200" cap="all" spc="400" normalizeH="0" dirty="0">
                <a:ln w="19050">
                  <a:solidFill>
                    <a:schemeClr val="accent6"/>
                  </a:solidFill>
                </a:ln>
                <a:noFill/>
                <a:effectLst/>
                <a:uLnTx/>
                <a:uFillTx/>
                <a:latin typeface="+mj-lt"/>
                <a:ea typeface="+mn-ea"/>
                <a:cs typeface="+mn-cs"/>
              </a:rPr>
              <a:t>Functional and non-functional requirements</a:t>
            </a:r>
            <a:endParaRPr lang="en-GB"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3"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8</a:t>
            </a:fld>
            <a:endParaRPr lang="en-GB" dirty="0"/>
          </a:p>
        </p:txBody>
      </p:sp>
      <p:sp>
        <p:nvSpPr>
          <p:cNvPr id="8" name="TextBox 7">
            <a:extLst>
              <a:ext uri="{FF2B5EF4-FFF2-40B4-BE49-F238E27FC236}">
                <a16:creationId xmlns:a16="http://schemas.microsoft.com/office/drawing/2014/main" id="{C37FC9BC-3FC6-4B38-4CC0-59F2912F6689}"/>
              </a:ext>
            </a:extLst>
          </p:cNvPr>
          <p:cNvSpPr txBox="1"/>
          <p:nvPr/>
        </p:nvSpPr>
        <p:spPr>
          <a:xfrm>
            <a:off x="42699" y="6629783"/>
            <a:ext cx="2586682" cy="261610"/>
          </a:xfrm>
          <a:prstGeom prst="rect">
            <a:avLst/>
          </a:prstGeom>
          <a:noFill/>
        </p:spPr>
        <p:txBody>
          <a:bodyPr wrap="square">
            <a:spAutoFit/>
          </a:bodyPr>
          <a:lstStyle/>
          <a:p>
            <a:pPr algn="ctr"/>
            <a:r>
              <a:rPr lang="en-GB" sz="1100" dirty="0">
                <a:solidFill>
                  <a:schemeClr val="bg1"/>
                </a:solidFill>
              </a:rPr>
              <a:t>(Microsoft, 2019) Tech Pitch Deck</a:t>
            </a:r>
          </a:p>
        </p:txBody>
      </p:sp>
      <p:graphicFrame>
        <p:nvGraphicFramePr>
          <p:cNvPr id="2" name="Content Placeholder 46">
            <a:extLst>
              <a:ext uri="{FF2B5EF4-FFF2-40B4-BE49-F238E27FC236}">
                <a16:creationId xmlns:a16="http://schemas.microsoft.com/office/drawing/2014/main" id="{E9FCE854-2067-72F3-0DC6-6803E78150BC}"/>
              </a:ext>
            </a:extLst>
          </p:cNvPr>
          <p:cNvGraphicFramePr>
            <a:graphicFrameLocks/>
          </p:cNvGraphicFramePr>
          <p:nvPr>
            <p:extLst>
              <p:ext uri="{D42A27DB-BD31-4B8C-83A1-F6EECF244321}">
                <p14:modId xmlns:p14="http://schemas.microsoft.com/office/powerpoint/2010/main" val="3763566999"/>
              </p:ext>
            </p:extLst>
          </p:nvPr>
        </p:nvGraphicFramePr>
        <p:xfrm>
          <a:off x="2672081" y="1277109"/>
          <a:ext cx="9519919" cy="4889755"/>
        </p:xfrm>
        <a:graphic>
          <a:graphicData uri="http://schemas.openxmlformats.org/drawingml/2006/table">
            <a:tbl>
              <a:tblPr firstRow="1" bandRow="1">
                <a:tableStyleId>{5FD0F851-EC5A-4D38-B0AD-8093EC10F338}</a:tableStyleId>
              </a:tblPr>
              <a:tblGrid>
                <a:gridCol w="4703504">
                  <a:extLst>
                    <a:ext uri="{9D8B030D-6E8A-4147-A177-3AD203B41FA5}">
                      <a16:colId xmlns:a16="http://schemas.microsoft.com/office/drawing/2014/main" val="1517755082"/>
                    </a:ext>
                  </a:extLst>
                </a:gridCol>
                <a:gridCol w="4816415">
                  <a:extLst>
                    <a:ext uri="{9D8B030D-6E8A-4147-A177-3AD203B41FA5}">
                      <a16:colId xmlns:a16="http://schemas.microsoft.com/office/drawing/2014/main" val="2446386500"/>
                    </a:ext>
                  </a:extLst>
                </a:gridCol>
              </a:tblGrid>
              <a:tr h="446281">
                <a:tc>
                  <a:txBody>
                    <a:bodyPr/>
                    <a:lstStyle/>
                    <a:p>
                      <a:pPr algn="ctr" rtl="0"/>
                      <a:r>
                        <a:rPr lang="en-GB" sz="1400" b="1" cap="all" spc="400" baseline="0" noProof="0" dirty="0">
                          <a:solidFill>
                            <a:schemeClr val="accent5">
                              <a:lumMod val="60000"/>
                              <a:lumOff val="40000"/>
                            </a:schemeClr>
                          </a:solidFill>
                        </a:rPr>
                        <a:t>functional</a:t>
                      </a:r>
                      <a:endParaRPr lang="en-GB" sz="1400" b="1" cap="all" spc="400" baseline="0" noProof="0" dirty="0">
                        <a:solidFill>
                          <a:schemeClr val="accent5">
                            <a:lumMod val="60000"/>
                            <a:lumOff val="40000"/>
                          </a:schemeClr>
                        </a:solidFill>
                        <a:latin typeface="+mj-lt"/>
                      </a:endParaRPr>
                    </a:p>
                  </a:txBody>
                  <a:tcPr marL="78782" marR="78782" marT="39391" marB="39391" anchor="ctr"/>
                </a:tc>
                <a:tc>
                  <a:txBody>
                    <a:bodyPr/>
                    <a:lstStyle/>
                    <a:p>
                      <a:pPr algn="ctr" rtl="0"/>
                      <a:r>
                        <a:rPr lang="en-GB" sz="1400" b="1" cap="all" spc="200" noProof="0" dirty="0">
                          <a:solidFill>
                            <a:schemeClr val="accent5">
                              <a:lumMod val="60000"/>
                              <a:lumOff val="40000"/>
                            </a:schemeClr>
                          </a:solidFill>
                        </a:rPr>
                        <a:t>Non-functional</a:t>
                      </a:r>
                      <a:endParaRPr lang="en-GB" sz="1400" b="1" cap="all" spc="200" noProof="0" dirty="0">
                        <a:solidFill>
                          <a:schemeClr val="accent5">
                            <a:lumMod val="60000"/>
                            <a:lumOff val="40000"/>
                          </a:schemeClr>
                        </a:solidFill>
                        <a:latin typeface="+mj-lt"/>
                      </a:endParaRPr>
                    </a:p>
                  </a:txBody>
                  <a:tcPr marL="78782" marR="78782" marT="39391" marB="39391" anchor="ctr"/>
                </a:tc>
                <a:extLst>
                  <a:ext uri="{0D108BD9-81ED-4DB2-BD59-A6C34878D82A}">
                    <a16:rowId xmlns:a16="http://schemas.microsoft.com/office/drawing/2014/main" val="3100351803"/>
                  </a:ext>
                </a:extLst>
              </a:tr>
              <a:tr h="556620">
                <a:tc>
                  <a:txBody>
                    <a:bodyPr/>
                    <a:lstStyle/>
                    <a:p>
                      <a:r>
                        <a:rPr lang="en-US" sz="1600" dirty="0">
                          <a:solidFill>
                            <a:schemeClr val="bg1">
                              <a:lumMod val="85000"/>
                            </a:schemeClr>
                          </a:solidFill>
                        </a:rPr>
                        <a:t>Install libraries for web scraping, speech to text and machine learning task.</a:t>
                      </a:r>
                    </a:p>
                  </a:txBody>
                  <a:tcPr/>
                </a:tc>
                <a:tc>
                  <a:txBody>
                    <a:bodyPr/>
                    <a:lstStyle/>
                    <a:p>
                      <a:r>
                        <a:rPr lang="en-US" sz="1600" dirty="0">
                          <a:solidFill>
                            <a:schemeClr val="bg1">
                              <a:lumMod val="85000"/>
                            </a:schemeClr>
                          </a:solidFill>
                        </a:rPr>
                        <a:t>Access to the internet when working with google colab</a:t>
                      </a:r>
                    </a:p>
                  </a:txBody>
                  <a:tcPr/>
                </a:tc>
                <a:extLst>
                  <a:ext uri="{0D108BD9-81ED-4DB2-BD59-A6C34878D82A}">
                    <a16:rowId xmlns:a16="http://schemas.microsoft.com/office/drawing/2014/main" val="2801628125"/>
                  </a:ext>
                </a:extLst>
              </a:tr>
              <a:tr h="556620">
                <a:tc>
                  <a:txBody>
                    <a:bodyPr/>
                    <a:lstStyle/>
                    <a:p>
                      <a:r>
                        <a:rPr lang="en-US" sz="1600" dirty="0">
                          <a:solidFill>
                            <a:schemeClr val="accent5">
                              <a:lumMod val="60000"/>
                              <a:lumOff val="40000"/>
                            </a:schemeClr>
                          </a:solidFill>
                        </a:rPr>
                        <a:t>Get a multi modal dataset from various sources like websites, podcasts and social media. </a:t>
                      </a:r>
                    </a:p>
                  </a:txBody>
                  <a:tcPr/>
                </a:tc>
                <a:tc>
                  <a:txBody>
                    <a:bodyPr/>
                    <a:lstStyle/>
                    <a:p>
                      <a:r>
                        <a:rPr lang="en-US" sz="1600" dirty="0">
                          <a:solidFill>
                            <a:schemeClr val="accent5">
                              <a:lumMod val="60000"/>
                              <a:lumOff val="40000"/>
                            </a:schemeClr>
                          </a:solidFill>
                        </a:rPr>
                        <a:t>Getting a Deep gram API</a:t>
                      </a:r>
                    </a:p>
                  </a:txBody>
                  <a:tcPr/>
                </a:tc>
                <a:extLst>
                  <a:ext uri="{0D108BD9-81ED-4DB2-BD59-A6C34878D82A}">
                    <a16:rowId xmlns:a16="http://schemas.microsoft.com/office/drawing/2014/main" val="2659492130"/>
                  </a:ext>
                </a:extLst>
              </a:tr>
              <a:tr h="237256">
                <a:tc>
                  <a:txBody>
                    <a:bodyPr/>
                    <a:lstStyle/>
                    <a:p>
                      <a:r>
                        <a:rPr lang="en-US" sz="1600" dirty="0">
                          <a:solidFill>
                            <a:schemeClr val="bg1">
                              <a:lumMod val="85000"/>
                            </a:schemeClr>
                          </a:solidFill>
                        </a:rPr>
                        <a:t>Cleaning the dataset</a:t>
                      </a:r>
                    </a:p>
                  </a:txBody>
                  <a:tcPr/>
                </a:tc>
                <a:tc>
                  <a:txBody>
                    <a:bodyPr/>
                    <a:lstStyle/>
                    <a:p>
                      <a:r>
                        <a:rPr lang="en-US" sz="1600" dirty="0">
                          <a:solidFill>
                            <a:schemeClr val="bg1">
                              <a:lumMod val="85000"/>
                            </a:schemeClr>
                          </a:solidFill>
                        </a:rPr>
                        <a:t>Installing necessary libraries in the environment when working with PyCharm</a:t>
                      </a:r>
                    </a:p>
                  </a:txBody>
                  <a:tcPr/>
                </a:tc>
                <a:extLst>
                  <a:ext uri="{0D108BD9-81ED-4DB2-BD59-A6C34878D82A}">
                    <a16:rowId xmlns:a16="http://schemas.microsoft.com/office/drawing/2014/main" val="2105054107"/>
                  </a:ext>
                </a:extLst>
              </a:tr>
              <a:tr h="389634">
                <a:tc>
                  <a:txBody>
                    <a:bodyPr/>
                    <a:lstStyle/>
                    <a:p>
                      <a:pPr lvl="0">
                        <a:buNone/>
                      </a:pPr>
                      <a:r>
                        <a:rPr lang="en-US" sz="1600" dirty="0">
                          <a:solidFill>
                            <a:schemeClr val="accent5">
                              <a:lumMod val="60000"/>
                              <a:lumOff val="40000"/>
                            </a:schemeClr>
                          </a:solidFill>
                        </a:rPr>
                        <a:t>Labelling the dataset using a pretrained model</a:t>
                      </a:r>
                    </a:p>
                  </a:txBody>
                  <a:tcPr/>
                </a:tc>
                <a:tc>
                  <a:txBody>
                    <a:bodyPr/>
                    <a:lstStyle/>
                    <a:p>
                      <a:pPr lvl="0">
                        <a:buNone/>
                      </a:pPr>
                      <a:r>
                        <a:rPr lang="en-US" sz="1600" dirty="0">
                          <a:solidFill>
                            <a:schemeClr val="accent5">
                              <a:lumMod val="60000"/>
                              <a:lumOff val="40000"/>
                            </a:schemeClr>
                          </a:solidFill>
                        </a:rPr>
                        <a:t>Running the speech-to-text code in PyCharm or Python shell</a:t>
                      </a:r>
                    </a:p>
                  </a:txBody>
                  <a:tcPr/>
                </a:tc>
                <a:extLst>
                  <a:ext uri="{0D108BD9-81ED-4DB2-BD59-A6C34878D82A}">
                    <a16:rowId xmlns:a16="http://schemas.microsoft.com/office/drawing/2014/main" val="3027047778"/>
                  </a:ext>
                </a:extLst>
              </a:tr>
              <a:tr h="389634">
                <a:tc>
                  <a:txBody>
                    <a:bodyPr/>
                    <a:lstStyle/>
                    <a:p>
                      <a:pPr lvl="0">
                        <a:buNone/>
                      </a:pPr>
                      <a:r>
                        <a:rPr lang="en-US" sz="1600" dirty="0">
                          <a:solidFill>
                            <a:schemeClr val="bg1">
                              <a:lumMod val="85000"/>
                            </a:schemeClr>
                          </a:solidFill>
                        </a:rPr>
                        <a:t>Data understanding using exploratory data analysis</a:t>
                      </a:r>
                    </a:p>
                  </a:txBody>
                  <a:tcPr/>
                </a:tc>
                <a:tc>
                  <a:txBody>
                    <a:bodyPr/>
                    <a:lstStyle/>
                    <a:p>
                      <a:pPr algn="ctr" rtl="0" fontAlgn="base"/>
                      <a:endParaRPr lang="en-GB" sz="1100" b="0" i="0" noProof="0" dirty="0">
                        <a:solidFill>
                          <a:schemeClr val="bg1">
                            <a:lumMod val="85000"/>
                          </a:schemeClr>
                        </a:solidFill>
                        <a:effectLst/>
                        <a:latin typeface="Avenir Next LT Pro" panose="020B0504020202020204" pitchFamily="34" charset="0"/>
                      </a:endParaRPr>
                    </a:p>
                  </a:txBody>
                  <a:tcPr anchor="ctr"/>
                </a:tc>
                <a:extLst>
                  <a:ext uri="{0D108BD9-81ED-4DB2-BD59-A6C34878D82A}">
                    <a16:rowId xmlns:a16="http://schemas.microsoft.com/office/drawing/2014/main" val="3676030796"/>
                  </a:ext>
                </a:extLst>
              </a:tr>
              <a:tr h="523839">
                <a:tc>
                  <a:txBody>
                    <a:bodyPr/>
                    <a:lstStyle/>
                    <a:p>
                      <a:pPr lvl="0">
                        <a:buNone/>
                      </a:pPr>
                      <a:r>
                        <a:rPr lang="en-US" sz="1600" dirty="0">
                          <a:solidFill>
                            <a:schemeClr val="accent5">
                              <a:lumMod val="60000"/>
                              <a:lumOff val="40000"/>
                            </a:schemeClr>
                          </a:solidFill>
                        </a:rPr>
                        <a:t>Building a machine learning model using various models and feature engineering methods</a:t>
                      </a:r>
                    </a:p>
                  </a:txBody>
                  <a:tcPr/>
                </a:tc>
                <a:tc>
                  <a:txBody>
                    <a:bodyPr/>
                    <a:lstStyle/>
                    <a:p>
                      <a:pPr algn="ctr" rtl="0" fontAlgn="base"/>
                      <a:endParaRPr lang="en-GB" sz="1100" b="0" i="0" noProof="0" dirty="0">
                        <a:solidFill>
                          <a:schemeClr val="accent5">
                            <a:lumMod val="60000"/>
                            <a:lumOff val="40000"/>
                          </a:schemeClr>
                        </a:solidFill>
                        <a:effectLst/>
                        <a:latin typeface="Avenir Next LT Pro" panose="020B0504020202020204" pitchFamily="34" charset="0"/>
                      </a:endParaRPr>
                    </a:p>
                  </a:txBody>
                  <a:tcPr anchor="ctr"/>
                </a:tc>
                <a:extLst>
                  <a:ext uri="{0D108BD9-81ED-4DB2-BD59-A6C34878D82A}">
                    <a16:rowId xmlns:a16="http://schemas.microsoft.com/office/drawing/2014/main" val="3007961972"/>
                  </a:ext>
                </a:extLst>
              </a:tr>
              <a:tr h="389634">
                <a:tc>
                  <a:txBody>
                    <a:bodyPr/>
                    <a:lstStyle/>
                    <a:p>
                      <a:pPr lvl="0">
                        <a:buNone/>
                      </a:pPr>
                      <a:r>
                        <a:rPr lang="en-US" sz="1600" dirty="0">
                          <a:solidFill>
                            <a:schemeClr val="bg1">
                              <a:lumMod val="85000"/>
                            </a:schemeClr>
                          </a:solidFill>
                        </a:rPr>
                        <a:t>Model tuning by changing the train: test ratio and various hyperparameters</a:t>
                      </a:r>
                    </a:p>
                  </a:txBody>
                  <a:tcPr/>
                </a:tc>
                <a:tc>
                  <a:txBody>
                    <a:bodyPr/>
                    <a:lstStyle/>
                    <a:p>
                      <a:pPr algn="ctr" rtl="0" fontAlgn="base"/>
                      <a:r>
                        <a:rPr lang="en-GB" sz="1100" b="0" noProof="0" dirty="0">
                          <a:solidFill>
                            <a:schemeClr val="bg1">
                              <a:lumMod val="85000"/>
                            </a:schemeClr>
                          </a:solidFill>
                          <a:effectLst/>
                        </a:rPr>
                        <a:t>​</a:t>
                      </a:r>
                      <a:endParaRPr lang="en-GB" sz="1100" b="0" i="0" noProof="0" dirty="0">
                        <a:solidFill>
                          <a:schemeClr val="bg1">
                            <a:lumMod val="85000"/>
                          </a:schemeClr>
                        </a:solidFill>
                        <a:effectLst/>
                        <a:latin typeface="Avenir Next LT Pro" panose="020B0504020202020204" pitchFamily="34" charset="0"/>
                      </a:endParaRPr>
                    </a:p>
                  </a:txBody>
                  <a:tcPr anchor="ctr"/>
                </a:tc>
                <a:extLst>
                  <a:ext uri="{0D108BD9-81ED-4DB2-BD59-A6C34878D82A}">
                    <a16:rowId xmlns:a16="http://schemas.microsoft.com/office/drawing/2014/main" val="3635382780"/>
                  </a:ext>
                </a:extLst>
              </a:tr>
              <a:tr h="389634">
                <a:tc>
                  <a:txBody>
                    <a:bodyPr/>
                    <a:lstStyle/>
                    <a:p>
                      <a:pPr lvl="0">
                        <a:buNone/>
                      </a:pPr>
                      <a:r>
                        <a:rPr lang="en-US" sz="1600" dirty="0">
                          <a:solidFill>
                            <a:schemeClr val="accent5">
                              <a:lumMod val="60000"/>
                              <a:lumOff val="40000"/>
                            </a:schemeClr>
                          </a:solidFill>
                        </a:rPr>
                        <a:t>Evaluating models using various metrics like Precision, Recall, Accuracy</a:t>
                      </a:r>
                    </a:p>
                  </a:txBody>
                  <a:tcPr/>
                </a:tc>
                <a:tc>
                  <a:txBody>
                    <a:bodyPr/>
                    <a:lstStyle/>
                    <a:p>
                      <a:pPr algn="ctr" rtl="0" fontAlgn="base"/>
                      <a:endParaRPr lang="en-GB" sz="1100" b="0" i="0" noProof="0" dirty="0">
                        <a:solidFill>
                          <a:schemeClr val="accent5">
                            <a:lumMod val="60000"/>
                            <a:lumOff val="40000"/>
                          </a:schemeClr>
                        </a:solidFill>
                        <a:effectLst/>
                        <a:latin typeface="Avenir Next LT Pro" panose="020B0504020202020204" pitchFamily="34" charset="0"/>
                      </a:endParaRPr>
                    </a:p>
                  </a:txBody>
                  <a:tcPr anchor="ctr"/>
                </a:tc>
                <a:extLst>
                  <a:ext uri="{0D108BD9-81ED-4DB2-BD59-A6C34878D82A}">
                    <a16:rowId xmlns:a16="http://schemas.microsoft.com/office/drawing/2014/main" val="2282084003"/>
                  </a:ext>
                </a:extLst>
              </a:tr>
            </a:tbl>
          </a:graphicData>
        </a:graphic>
      </p:graphicFrame>
    </p:spTree>
    <p:extLst>
      <p:ext uri="{BB962C8B-B14F-4D97-AF65-F5344CB8AC3E}">
        <p14:creationId xmlns:p14="http://schemas.microsoft.com/office/powerpoint/2010/main" val="39990648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outHorizontal)">
                                      <p:cBhvr>
                                        <p:cTn id="7" dur="750"/>
                                        <p:tgtEl>
                                          <p:spTgt spid="65"/>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1"/>
                                          </p:val>
                                        </p:tav>
                                        <p:tav tm="100000">
                                          <p:val>
                                            <p:strVal val="#ppt_y"/>
                                          </p:val>
                                        </p:tav>
                                      </p:tavLst>
                                    </p:anim>
                                  </p:childTnLst>
                                </p:cTn>
                              </p:par>
                              <p:par>
                                <p:cTn id="13" presetID="2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750"/>
                                        <p:tgtEl>
                                          <p:spTgt spid="8"/>
                                        </p:tgtEl>
                                      </p:cBhvr>
                                    </p:animEffect>
                                  </p:childTnLst>
                                </p:cTn>
                              </p:par>
                              <p:par>
                                <p:cTn id="16" presetID="16" presetClass="entr" presetSubtype="21"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0" y="0"/>
            <a:ext cx="12192000" cy="841582"/>
          </a:xfrm>
        </p:spPr>
        <p:txBody>
          <a:bodyPr rtlCol="0"/>
          <a:lstStyle/>
          <a:p>
            <a:pPr algn="ctr" rtl="0"/>
            <a:r>
              <a:rPr lang="en-GB" sz="2800" b="0" i="0" u="none" strike="noStrike" kern="1200" cap="all" spc="400" normalizeH="0" dirty="0">
                <a:ln w="19050">
                  <a:solidFill>
                    <a:schemeClr val="accent5"/>
                  </a:solidFill>
                </a:ln>
                <a:noFill/>
                <a:effectLst/>
                <a:uLnTx/>
                <a:uFillTx/>
                <a:latin typeface="+mj-lt"/>
                <a:ea typeface="+mn-ea"/>
                <a:cs typeface="+mn-cs"/>
              </a:rPr>
              <a:t>Pipeline of Web scraping</a:t>
            </a:r>
            <a:r>
              <a:rPr lang="en-GB" dirty="0">
                <a:ea typeface="+mn-ea"/>
                <a:cs typeface="+mn-cs"/>
              </a:rPr>
              <a:t> / Speech-to-text</a:t>
            </a:r>
            <a:endParaRPr lang="en-GB" dirty="0"/>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9</a:t>
            </a:fld>
            <a:endParaRPr lang="en-GB" dirty="0"/>
          </a:p>
        </p:txBody>
      </p:sp>
      <p:pic>
        <p:nvPicPr>
          <p:cNvPr id="3" name="Picture 2" descr="A purple and black flag&#10;&#10;Description automatically generated">
            <a:extLst>
              <a:ext uri="{FF2B5EF4-FFF2-40B4-BE49-F238E27FC236}">
                <a16:creationId xmlns:a16="http://schemas.microsoft.com/office/drawing/2014/main" id="{5646FB61-C16F-18BA-2598-4DF51A581E78}"/>
              </a:ext>
            </a:extLst>
          </p:cNvPr>
          <p:cNvPicPr>
            <a:picLocks noChangeAspect="1"/>
          </p:cNvPicPr>
          <p:nvPr/>
        </p:nvPicPr>
        <p:blipFill>
          <a:blip r:embed="rId3"/>
          <a:stretch>
            <a:fillRect/>
          </a:stretch>
        </p:blipFill>
        <p:spPr>
          <a:xfrm>
            <a:off x="618226" y="1416641"/>
            <a:ext cx="9359660" cy="1868113"/>
          </a:xfrm>
          <a:prstGeom prst="rect">
            <a:avLst/>
          </a:prstGeom>
        </p:spPr>
      </p:pic>
      <p:pic>
        <p:nvPicPr>
          <p:cNvPr id="5" name="Picture 4" descr="A purple folders with white text&#10;&#10;Description automatically generated">
            <a:extLst>
              <a:ext uri="{FF2B5EF4-FFF2-40B4-BE49-F238E27FC236}">
                <a16:creationId xmlns:a16="http://schemas.microsoft.com/office/drawing/2014/main" id="{041CA2A8-5000-257D-030F-CCF43AB47363}"/>
              </a:ext>
            </a:extLst>
          </p:cNvPr>
          <p:cNvPicPr>
            <a:picLocks noChangeAspect="1"/>
          </p:cNvPicPr>
          <p:nvPr/>
        </p:nvPicPr>
        <p:blipFill>
          <a:blip r:embed="rId4"/>
          <a:stretch>
            <a:fillRect/>
          </a:stretch>
        </p:blipFill>
        <p:spPr>
          <a:xfrm>
            <a:off x="10123654" y="1352571"/>
            <a:ext cx="2022733" cy="5121213"/>
          </a:xfrm>
          <a:prstGeom prst="rect">
            <a:avLst/>
          </a:prstGeom>
          <a:ln>
            <a:solidFill>
              <a:srgbClr val="D916A8"/>
            </a:solidFill>
          </a:ln>
        </p:spPr>
      </p:pic>
      <p:pic>
        <p:nvPicPr>
          <p:cNvPr id="4" name="Picture 3">
            <a:extLst>
              <a:ext uri="{FF2B5EF4-FFF2-40B4-BE49-F238E27FC236}">
                <a16:creationId xmlns:a16="http://schemas.microsoft.com/office/drawing/2014/main" id="{93C5873C-46DB-5797-AFF0-639BD7992846}"/>
              </a:ext>
            </a:extLst>
          </p:cNvPr>
          <p:cNvPicPr>
            <a:picLocks noChangeAspect="1"/>
          </p:cNvPicPr>
          <p:nvPr/>
        </p:nvPicPr>
        <p:blipFill rotWithShape="1">
          <a:blip r:embed="rId5"/>
          <a:srcRect r="730"/>
          <a:stretch/>
        </p:blipFill>
        <p:spPr>
          <a:xfrm>
            <a:off x="996" y="3930429"/>
            <a:ext cx="10049774" cy="2915728"/>
          </a:xfrm>
          <a:prstGeom prst="rect">
            <a:avLst/>
          </a:prstGeom>
        </p:spPr>
      </p:pic>
    </p:spTree>
    <p:extLst>
      <p:ext uri="{BB962C8B-B14F-4D97-AF65-F5344CB8AC3E}">
        <p14:creationId xmlns:p14="http://schemas.microsoft.com/office/powerpoint/2010/main" val="518188880"/>
      </p:ext>
    </p:extLst>
  </p:cSld>
  <p:clrMapOvr>
    <a:masterClrMapping/>
  </p:clrMapOvr>
  <p:transition spd="med">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750"/>
                                        <p:tgtEl>
                                          <p:spTgt spid="43"/>
                                        </p:tgtEl>
                                      </p:cBhvr>
                                    </p:animEffect>
                                    <p:anim calcmode="lin" valueType="num">
                                      <p:cBhvr>
                                        <p:cTn id="8" dur="750" fill="hold"/>
                                        <p:tgtEl>
                                          <p:spTgt spid="43"/>
                                        </p:tgtEl>
                                        <p:attrNameLst>
                                          <p:attrName>ppt_x</p:attrName>
                                        </p:attrNameLst>
                                      </p:cBhvr>
                                      <p:tavLst>
                                        <p:tav tm="0">
                                          <p:val>
                                            <p:strVal val="#ppt_x"/>
                                          </p:val>
                                        </p:tav>
                                        <p:tav tm="100000">
                                          <p:val>
                                            <p:strVal val="#ppt_x"/>
                                          </p:val>
                                        </p:tav>
                                      </p:tavLst>
                                    </p:anim>
                                    <p:anim calcmode="lin" valueType="num">
                                      <p:cBhvr>
                                        <p:cTn id="9" dur="75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750"/>
                                        <p:tgtEl>
                                          <p:spTgt spid="3"/>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7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10_TF33781529_Win32" id="{80830DF2-4D36-40B2-B6D6-9F9487B96B74}" vid="{DD4E384E-6E9E-47D1-8556-0D1304A67D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BF0F94-36C0-430F-8DDE-AF914AC0C00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1D2FAC4-C1D8-4FBC-AFD8-786609711A54}">
  <ds:schemaRefs>
    <ds:schemaRef ds:uri="71af3243-3dd4-4a8d-8c0d-dd76da1f02a5"/>
    <ds:schemaRef ds:uri="http://schemas.microsoft.com/office/infopath/2007/PartnerControls"/>
    <ds:schemaRef ds:uri="http://purl.org/dc/terms/"/>
    <ds:schemaRef ds:uri="16c05727-aa75-4e4a-9b5f-8a80a1165891"/>
    <ds:schemaRef ds:uri="http://schemas.microsoft.com/office/2006/metadata/properties"/>
    <ds:schemaRef ds:uri="http://schemas.microsoft.com/sharepoint/v3"/>
    <ds:schemaRef ds:uri="http://purl.org/dc/dcmitype/"/>
    <ds:schemaRef ds:uri="230e9df3-be65-4c73-a93b-d1236ebd677e"/>
    <ds:schemaRef ds:uri="http://schemas.microsoft.com/office/2006/documentManagement/type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0</TotalTime>
  <Words>2124</Words>
  <Application>Microsoft Office PowerPoint</Application>
  <PresentationFormat>Widescreen</PresentationFormat>
  <Paragraphs>290</Paragraphs>
  <Slides>24</Slides>
  <Notes>20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Tango eye: Growth in the metaverse</vt:lpstr>
      <vt:lpstr>Meet our team</vt:lpstr>
      <vt:lpstr>Overview of the Presentation</vt:lpstr>
      <vt:lpstr>Aims and objectives</vt:lpstr>
      <vt:lpstr>Metaverse</vt:lpstr>
      <vt:lpstr>Tango Eye</vt:lpstr>
      <vt:lpstr>Problem Statement</vt:lpstr>
      <vt:lpstr>Functional and non-functional requirements</vt:lpstr>
      <vt:lpstr>Pipeline of Web scraping / Speech-to-text</vt:lpstr>
      <vt:lpstr>Sentiment analysis</vt:lpstr>
      <vt:lpstr>Live demo</vt:lpstr>
      <vt:lpstr>PowerPoint Presentation</vt:lpstr>
      <vt:lpstr>Test plan</vt:lpstr>
      <vt:lpstr>Growth strategy</vt:lpstr>
      <vt:lpstr>https://github.com/Shabbir012/Project-3B23</vt:lpstr>
      <vt:lpstr>Crisp DM</vt:lpstr>
      <vt:lpstr>Agile</vt:lpstr>
      <vt:lpstr>Quality plan</vt:lpstr>
      <vt:lpstr>Risk Assessment</vt:lpstr>
      <vt:lpstr>Project plan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dc:title>
  <dc:creator>Oudat Oudat Shabbir</dc:creator>
  <cp:lastModifiedBy>Oudat Oudat Shabbir</cp:lastModifiedBy>
  <cp:revision>2</cp:revision>
  <dcterms:created xsi:type="dcterms:W3CDTF">2024-04-25T00:08:53Z</dcterms:created>
  <dcterms:modified xsi:type="dcterms:W3CDTF">2024-05-02T21:24:02Z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